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98" r:id="rId2"/>
    <p:sldId id="299" r:id="rId3"/>
    <p:sldId id="300" r:id="rId4"/>
    <p:sldId id="301" r:id="rId5"/>
    <p:sldId id="302" r:id="rId6"/>
    <p:sldId id="271" r:id="rId7"/>
    <p:sldId id="272" r:id="rId8"/>
    <p:sldId id="310" r:id="rId9"/>
    <p:sldId id="303" r:id="rId10"/>
    <p:sldId id="304" r:id="rId11"/>
    <p:sldId id="305"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p:cViewPr varScale="1">
        <p:scale>
          <a:sx n="70" d="100"/>
          <a:sy n="70" d="100"/>
        </p:scale>
        <p:origin x="-10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E1516D-0293-424D-9F46-08FE055F0A73}" type="datetimeFigureOut">
              <a:rPr lang="es-MX" smtClean="0"/>
              <a:pPr/>
              <a:t>19/05/2011</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BA6DD6-8D75-4168-A0A1-D9316261BCE0}"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30BAB22D-8AC6-4284-97C1-FC7D8A9BEB4F}" type="datetimeFigureOut">
              <a:rPr lang="es-MX" smtClean="0"/>
              <a:pPr/>
              <a:t>19/05/2011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2B2FED2-8D8B-4827-9633-58914ED569F7}"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0BAB22D-8AC6-4284-97C1-FC7D8A9BEB4F}" type="datetimeFigureOut">
              <a:rPr lang="es-MX" smtClean="0"/>
              <a:pPr/>
              <a:t>19/05/2011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2B2FED2-8D8B-4827-9633-58914ED569F7}"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0BAB22D-8AC6-4284-97C1-FC7D8A9BEB4F}" type="datetimeFigureOut">
              <a:rPr lang="es-MX" smtClean="0"/>
              <a:pPr/>
              <a:t>19/05/2011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2B2FED2-8D8B-4827-9633-58914ED569F7}"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0BAB22D-8AC6-4284-97C1-FC7D8A9BEB4F}" type="datetimeFigureOut">
              <a:rPr lang="es-MX" smtClean="0"/>
              <a:pPr/>
              <a:t>19/05/2011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2B2FED2-8D8B-4827-9633-58914ED569F7}"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0BAB22D-8AC6-4284-97C1-FC7D8A9BEB4F}" type="datetimeFigureOut">
              <a:rPr lang="es-MX" smtClean="0"/>
              <a:pPr/>
              <a:t>19/05/2011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2B2FED2-8D8B-4827-9633-58914ED569F7}"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30BAB22D-8AC6-4284-97C1-FC7D8A9BEB4F}" type="datetimeFigureOut">
              <a:rPr lang="es-MX" smtClean="0"/>
              <a:pPr/>
              <a:t>19/05/2011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2B2FED2-8D8B-4827-9633-58914ED569F7}"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30BAB22D-8AC6-4284-97C1-FC7D8A9BEB4F}" type="datetimeFigureOut">
              <a:rPr lang="es-MX" smtClean="0"/>
              <a:pPr/>
              <a:t>19/05/2011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2B2FED2-8D8B-4827-9633-58914ED569F7}"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30BAB22D-8AC6-4284-97C1-FC7D8A9BEB4F}" type="datetimeFigureOut">
              <a:rPr lang="es-MX" smtClean="0"/>
              <a:pPr/>
              <a:t>19/05/2011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2B2FED2-8D8B-4827-9633-58914ED569F7}"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0BAB22D-8AC6-4284-97C1-FC7D8A9BEB4F}" type="datetimeFigureOut">
              <a:rPr lang="es-MX" smtClean="0"/>
              <a:pPr/>
              <a:t>19/05/2011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2B2FED2-8D8B-4827-9633-58914ED569F7}"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0BAB22D-8AC6-4284-97C1-FC7D8A9BEB4F}" type="datetimeFigureOut">
              <a:rPr lang="es-MX" smtClean="0"/>
              <a:pPr/>
              <a:t>19/05/2011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2B2FED2-8D8B-4827-9633-58914ED569F7}"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0BAB22D-8AC6-4284-97C1-FC7D8A9BEB4F}" type="datetimeFigureOut">
              <a:rPr lang="es-MX" smtClean="0"/>
              <a:pPr/>
              <a:t>19/05/2011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2B2FED2-8D8B-4827-9633-58914ED569F7}"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BAB22D-8AC6-4284-97C1-FC7D8A9BEB4F}" type="datetimeFigureOut">
              <a:rPr lang="es-MX" smtClean="0"/>
              <a:pPr/>
              <a:t>19/05/2011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B2FED2-8D8B-4827-9633-58914ED569F7}"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214282" y="142876"/>
            <a:ext cx="8786874" cy="1071546"/>
            <a:chOff x="0" y="0"/>
            <a:chExt cx="9144000" cy="1071546"/>
          </a:xfrm>
        </p:grpSpPr>
        <p:sp>
          <p:nvSpPr>
            <p:cNvPr id="3" name="2 Rectángulo"/>
            <p:cNvSpPr/>
            <p:nvPr/>
          </p:nvSpPr>
          <p:spPr>
            <a:xfrm>
              <a:off x="0" y="0"/>
              <a:ext cx="9144000" cy="107154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 name="Picture 8"/>
            <p:cNvPicPr>
              <a:picLocks noChangeAspect="1" noChangeArrowheads="1"/>
            </p:cNvPicPr>
            <p:nvPr/>
          </p:nvPicPr>
          <p:blipFill>
            <a:blip r:embed="rId2" cstate="print"/>
            <a:srcRect/>
            <a:stretch>
              <a:fillRect/>
            </a:stretch>
          </p:blipFill>
          <p:spPr bwMode="auto">
            <a:xfrm>
              <a:off x="7358082" y="71420"/>
              <a:ext cx="1682750" cy="928688"/>
            </a:xfrm>
            <a:prstGeom prst="rect">
              <a:avLst/>
            </a:prstGeom>
            <a:noFill/>
            <a:ln w="9525">
              <a:noFill/>
              <a:miter lim="800000"/>
              <a:headEnd/>
              <a:tailEnd/>
            </a:ln>
          </p:spPr>
        </p:pic>
      </p:grpSp>
      <p:sp>
        <p:nvSpPr>
          <p:cNvPr id="5" name="4 CuadroTexto"/>
          <p:cNvSpPr txBox="1"/>
          <p:nvPr/>
        </p:nvSpPr>
        <p:spPr>
          <a:xfrm>
            <a:off x="357158" y="340129"/>
            <a:ext cx="6715172" cy="646331"/>
          </a:xfrm>
          <a:prstGeom prst="rect">
            <a:avLst/>
          </a:prstGeom>
          <a:noFill/>
        </p:spPr>
        <p:txBody>
          <a:bodyPr wrap="square" rtlCol="0">
            <a:spAutoFit/>
          </a:bodyPr>
          <a:lstStyle/>
          <a:p>
            <a:r>
              <a:rPr lang="es-MX" sz="3600" b="1" dirty="0" smtClean="0">
                <a:solidFill>
                  <a:schemeClr val="bg1"/>
                </a:solidFill>
                <a:latin typeface="Arial" pitchFamily="34" charset="0"/>
                <a:cs typeface="Arial" pitchFamily="34" charset="0"/>
              </a:rPr>
              <a:t>REGLAS DE ORIGEN </a:t>
            </a:r>
            <a:endParaRPr lang="es-MX" sz="3600" b="1" dirty="0">
              <a:solidFill>
                <a:schemeClr val="bg1"/>
              </a:solidFill>
              <a:latin typeface="Arial" pitchFamily="34" charset="0"/>
              <a:cs typeface="Arial" pitchFamily="34" charset="0"/>
            </a:endParaRPr>
          </a:p>
        </p:txBody>
      </p:sp>
      <p:sp>
        <p:nvSpPr>
          <p:cNvPr id="6" name="5 Rectángulo"/>
          <p:cNvSpPr/>
          <p:nvPr/>
        </p:nvSpPr>
        <p:spPr>
          <a:xfrm>
            <a:off x="500034" y="1535186"/>
            <a:ext cx="8072494" cy="1107996"/>
          </a:xfrm>
          <a:prstGeom prst="rect">
            <a:avLst/>
          </a:prstGeom>
        </p:spPr>
        <p:txBody>
          <a:bodyPr wrap="square">
            <a:spAutoFit/>
          </a:bodyPr>
          <a:lstStyle/>
          <a:p>
            <a:pPr algn="just"/>
            <a:r>
              <a:rPr lang="es-MX" sz="2200" dirty="0" smtClean="0">
                <a:latin typeface="Arial" pitchFamily="34" charset="0"/>
                <a:cs typeface="Arial" pitchFamily="34" charset="0"/>
              </a:rPr>
              <a:t>Son los requisitos establecidos en los diversos acuerdos o tratados comerciales y cuyo cumplimiento le otorga el carácter de originarias a las mercancías.</a:t>
            </a:r>
            <a:endParaRPr lang="es-MX" sz="2200" dirty="0">
              <a:latin typeface="Arial" pitchFamily="34" charset="0"/>
              <a:cs typeface="Arial" pitchFamily="34" charset="0"/>
            </a:endParaRPr>
          </a:p>
        </p:txBody>
      </p:sp>
      <p:sp>
        <p:nvSpPr>
          <p:cNvPr id="8193" name="Rectangle 1"/>
          <p:cNvSpPr>
            <a:spLocks noChangeArrowheads="1"/>
          </p:cNvSpPr>
          <p:nvPr/>
        </p:nvSpPr>
        <p:spPr bwMode="auto">
          <a:xfrm>
            <a:off x="500034" y="3071810"/>
            <a:ext cx="6929486" cy="1400383"/>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5750" algn="l"/>
                <a:tab pos="342900" algn="l"/>
                <a:tab pos="457200" algn="l"/>
                <a:tab pos="1257300" algn="l"/>
              </a:tabLst>
            </a:pPr>
            <a:r>
              <a:rPr kumimoji="0" lang="es-MX" sz="2200" b="1" i="0" u="sng" strike="noStrike" cap="none" normalizeH="0" baseline="0" dirty="0" smtClean="0">
                <a:ln>
                  <a:noFill/>
                </a:ln>
                <a:solidFill>
                  <a:schemeClr val="tx1"/>
                </a:solidFill>
                <a:effectLst/>
                <a:latin typeface="Arial" pitchFamily="34" charset="0"/>
                <a:cs typeface="Times New Roman" pitchFamily="18" charset="0"/>
              </a:rPr>
              <a:t>CLASES DE ORIGEN</a:t>
            </a:r>
            <a:endParaRPr kumimoji="0" lang="en-US" sz="2200" b="1" i="0" u="sng" strike="noStrike" cap="none" normalizeH="0" baseline="0" dirty="0" smtClean="0">
              <a:ln>
                <a:noFill/>
              </a:ln>
              <a:solidFill>
                <a:schemeClr val="tx1"/>
              </a:solidFill>
              <a:effectLst/>
              <a:latin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85750" algn="l"/>
                <a:tab pos="342900" algn="l"/>
                <a:tab pos="457200" algn="l"/>
                <a:tab pos="1257300" algn="l"/>
              </a:tabLst>
            </a:pPr>
            <a:endParaRPr kumimoji="0" lang="es-MX" sz="22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Wingdings" pitchFamily="2" charset="2"/>
              <a:buChar char="Ø"/>
              <a:tabLst>
                <a:tab pos="285750" algn="l"/>
                <a:tab pos="342900" algn="l"/>
                <a:tab pos="457200" algn="l"/>
                <a:tab pos="1257300" algn="l"/>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MERCANCIA ORIGINARIA DE UN PAÍS</a:t>
            </a:r>
            <a:endParaRPr kumimoji="0" lang="es-MX" sz="22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Wingdings" pitchFamily="2" charset="2"/>
              <a:buChar char="Ø"/>
              <a:tabLst>
                <a:tab pos="285750" algn="l"/>
                <a:tab pos="342900" algn="l"/>
                <a:tab pos="457200" algn="l"/>
                <a:tab pos="1257300" algn="l"/>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MERCANCIA ORIGINARIA DE UNA REGIÓN</a:t>
            </a:r>
            <a:endParaRPr kumimoji="0" lang="es-MX" sz="2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7 Imagen" descr="HechoenMexico.jpg"/>
          <p:cNvPicPr>
            <a:picLocks noChangeAspect="1"/>
          </p:cNvPicPr>
          <p:nvPr/>
        </p:nvPicPr>
        <p:blipFill>
          <a:blip r:embed="rId3" cstate="print"/>
          <a:stretch>
            <a:fillRect/>
          </a:stretch>
        </p:blipFill>
        <p:spPr>
          <a:xfrm>
            <a:off x="5214942" y="5072074"/>
            <a:ext cx="3714776" cy="153668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214282" y="142876"/>
            <a:ext cx="8786874" cy="1071546"/>
            <a:chOff x="0" y="0"/>
            <a:chExt cx="9144000" cy="1071546"/>
          </a:xfrm>
        </p:grpSpPr>
        <p:sp>
          <p:nvSpPr>
            <p:cNvPr id="3" name="2 Rectángulo"/>
            <p:cNvSpPr/>
            <p:nvPr/>
          </p:nvSpPr>
          <p:spPr>
            <a:xfrm>
              <a:off x="0" y="0"/>
              <a:ext cx="9144000" cy="107154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 name="Picture 8"/>
            <p:cNvPicPr>
              <a:picLocks noChangeAspect="1" noChangeArrowheads="1"/>
            </p:cNvPicPr>
            <p:nvPr/>
          </p:nvPicPr>
          <p:blipFill>
            <a:blip r:embed="rId2" cstate="print"/>
            <a:srcRect/>
            <a:stretch>
              <a:fillRect/>
            </a:stretch>
          </p:blipFill>
          <p:spPr bwMode="auto">
            <a:xfrm>
              <a:off x="7358082" y="71420"/>
              <a:ext cx="1682750" cy="928688"/>
            </a:xfrm>
            <a:prstGeom prst="rect">
              <a:avLst/>
            </a:prstGeom>
            <a:noFill/>
            <a:ln w="9525">
              <a:noFill/>
              <a:miter lim="800000"/>
              <a:headEnd/>
              <a:tailEnd/>
            </a:ln>
          </p:spPr>
        </p:pic>
      </p:grpSp>
      <p:sp>
        <p:nvSpPr>
          <p:cNvPr id="6" name="5 CuadroTexto"/>
          <p:cNvSpPr txBox="1"/>
          <p:nvPr/>
        </p:nvSpPr>
        <p:spPr>
          <a:xfrm>
            <a:off x="285720" y="357166"/>
            <a:ext cx="4500594" cy="553998"/>
          </a:xfrm>
          <a:prstGeom prst="rect">
            <a:avLst/>
          </a:prstGeom>
          <a:noFill/>
        </p:spPr>
        <p:txBody>
          <a:bodyPr wrap="square" rtlCol="0">
            <a:spAutoFit/>
          </a:bodyPr>
          <a:lstStyle/>
          <a:p>
            <a:pPr algn="ctr"/>
            <a:r>
              <a:rPr lang="es-MX" sz="3000" b="1" dirty="0" smtClean="0">
                <a:solidFill>
                  <a:schemeClr val="bg1"/>
                </a:solidFill>
                <a:latin typeface="Arial" pitchFamily="34" charset="0"/>
                <a:cs typeface="Arial" pitchFamily="34" charset="0"/>
              </a:rPr>
              <a:t>CASOS ESPECIFICOS </a:t>
            </a:r>
            <a:endParaRPr lang="es-MX" sz="3000" b="1" dirty="0">
              <a:solidFill>
                <a:schemeClr val="bg1"/>
              </a:solidFill>
              <a:latin typeface="Arial" pitchFamily="34" charset="0"/>
              <a:cs typeface="Arial" pitchFamily="34" charset="0"/>
            </a:endParaRPr>
          </a:p>
        </p:txBody>
      </p:sp>
      <p:sp>
        <p:nvSpPr>
          <p:cNvPr id="68609" name="Rectangle 1"/>
          <p:cNvSpPr>
            <a:spLocks noChangeArrowheads="1"/>
          </p:cNvSpPr>
          <p:nvPr/>
        </p:nvSpPr>
        <p:spPr bwMode="auto">
          <a:xfrm>
            <a:off x="428596" y="1500174"/>
            <a:ext cx="8286808"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42900" algn="l"/>
                <a:tab pos="400050" algn="l"/>
                <a:tab pos="457200" algn="l"/>
                <a:tab pos="971550" algn="l"/>
                <a:tab pos="1257300" algn="l"/>
              </a:tabLst>
            </a:pPr>
            <a:r>
              <a:rPr kumimoji="0" lang="es-MX"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Los accesorios, refacciones y herramientas se consideraran como totalmente originarios, siempre que:</a:t>
            </a:r>
          </a:p>
          <a:p>
            <a:pPr marL="0" marR="0" lvl="0" indent="0" algn="just" defTabSz="914400" rtl="0" eaLnBrk="1" fontAlgn="base" latinLnBrk="0" hangingPunct="1">
              <a:lnSpc>
                <a:spcPct val="100000"/>
              </a:lnSpc>
              <a:spcBef>
                <a:spcPct val="0"/>
              </a:spcBef>
              <a:spcAft>
                <a:spcPct val="0"/>
              </a:spcAft>
              <a:buClrTx/>
              <a:buSzTx/>
              <a:buFontTx/>
              <a:buNone/>
              <a:tabLst>
                <a:tab pos="342900" algn="l"/>
                <a:tab pos="400050" algn="l"/>
                <a:tab pos="457200" algn="l"/>
                <a:tab pos="971550" algn="l"/>
                <a:tab pos="1257300" algn="l"/>
              </a:tabLst>
            </a:pPr>
            <a:endParaRPr kumimoji="0" lang="es-MX"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342900" algn="l"/>
                <a:tab pos="400050" algn="l"/>
                <a:tab pos="457200" algn="l"/>
                <a:tab pos="971550" algn="l"/>
                <a:tab pos="1257300" algn="l"/>
              </a:tabLst>
            </a:pPr>
            <a:r>
              <a:rPr kumimoji="0" lang="es-MX"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Sean facturados junto con la maquinaria a la que pertenecen.</a:t>
            </a:r>
          </a:p>
          <a:p>
            <a:pPr marL="0" marR="0" lvl="0" indent="0" algn="just" defTabSz="914400" rtl="0" eaLnBrk="0" fontAlgn="base" latinLnBrk="0" hangingPunct="0">
              <a:lnSpc>
                <a:spcPct val="100000"/>
              </a:lnSpc>
              <a:spcBef>
                <a:spcPct val="0"/>
              </a:spcBef>
              <a:spcAft>
                <a:spcPct val="0"/>
              </a:spcAft>
              <a:buClrTx/>
              <a:buSzTx/>
              <a:tabLst>
                <a:tab pos="342900" algn="l"/>
                <a:tab pos="400050" algn="l"/>
                <a:tab pos="457200" algn="l"/>
                <a:tab pos="971550" algn="l"/>
                <a:tab pos="1257300" algn="l"/>
              </a:tabLst>
            </a:pP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342900" algn="l"/>
                <a:tab pos="400050" algn="l"/>
                <a:tab pos="457200" algn="l"/>
                <a:tab pos="971550" algn="l"/>
                <a:tab pos="1257300" algn="l"/>
              </a:tabLst>
            </a:pPr>
            <a:r>
              <a:rPr kumimoji="0" lang="es-MX"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Por las cantidades y valores, sean considerados razonablemente como parte de la maquina.</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342900" algn="l"/>
                <a:tab pos="400050" algn="l"/>
                <a:tab pos="457200" algn="l"/>
                <a:tab pos="971550" algn="l"/>
                <a:tab pos="1257300" algn="l"/>
              </a:tabLst>
            </a:pP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342900" algn="l"/>
                <a:tab pos="400050" algn="l"/>
                <a:tab pos="457200" algn="l"/>
                <a:tab pos="971550" algn="l"/>
                <a:tab pos="1257300" algn="l"/>
              </a:tabLst>
            </a:pPr>
            <a:r>
              <a:rPr kumimoji="0" lang="es-MX"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Que se hayan tomado en cuenta para el calculo de valor de contenido regional.</a:t>
            </a:r>
            <a:endParaRPr kumimoji="0" lang="es-MX" sz="2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7 Imagen" descr="HERRAMIENTAS.jpg"/>
          <p:cNvPicPr>
            <a:picLocks noChangeAspect="1"/>
          </p:cNvPicPr>
          <p:nvPr/>
        </p:nvPicPr>
        <p:blipFill>
          <a:blip r:embed="rId3" cstate="print"/>
          <a:stretch>
            <a:fillRect/>
          </a:stretch>
        </p:blipFill>
        <p:spPr>
          <a:xfrm>
            <a:off x="1285852" y="4714884"/>
            <a:ext cx="2786062" cy="1940957"/>
          </a:xfrm>
          <a:prstGeom prst="rect">
            <a:avLst/>
          </a:prstGeom>
        </p:spPr>
      </p:pic>
      <p:pic>
        <p:nvPicPr>
          <p:cNvPr id="9" name="8 Imagen" descr="Refacciones.jpg"/>
          <p:cNvPicPr>
            <a:picLocks noChangeAspect="1"/>
          </p:cNvPicPr>
          <p:nvPr/>
        </p:nvPicPr>
        <p:blipFill>
          <a:blip r:embed="rId4" cstate="print"/>
          <a:stretch>
            <a:fillRect/>
          </a:stretch>
        </p:blipFill>
        <p:spPr>
          <a:xfrm>
            <a:off x="5500694" y="4462459"/>
            <a:ext cx="2708526" cy="2395541"/>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214282" y="142876"/>
            <a:ext cx="8786874" cy="1071546"/>
            <a:chOff x="0" y="0"/>
            <a:chExt cx="9144000" cy="1071546"/>
          </a:xfrm>
        </p:grpSpPr>
        <p:sp>
          <p:nvSpPr>
            <p:cNvPr id="3" name="2 Rectángulo"/>
            <p:cNvSpPr/>
            <p:nvPr/>
          </p:nvSpPr>
          <p:spPr>
            <a:xfrm>
              <a:off x="0" y="0"/>
              <a:ext cx="9144000" cy="107154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 name="Picture 8"/>
            <p:cNvPicPr>
              <a:picLocks noChangeAspect="1" noChangeArrowheads="1"/>
            </p:cNvPicPr>
            <p:nvPr/>
          </p:nvPicPr>
          <p:blipFill>
            <a:blip r:embed="rId2" cstate="print"/>
            <a:srcRect/>
            <a:stretch>
              <a:fillRect/>
            </a:stretch>
          </p:blipFill>
          <p:spPr bwMode="auto">
            <a:xfrm>
              <a:off x="7358082" y="71420"/>
              <a:ext cx="1682750" cy="928688"/>
            </a:xfrm>
            <a:prstGeom prst="rect">
              <a:avLst/>
            </a:prstGeom>
            <a:noFill/>
            <a:ln w="9525">
              <a:noFill/>
              <a:miter lim="800000"/>
              <a:headEnd/>
              <a:tailEnd/>
            </a:ln>
          </p:spPr>
        </p:pic>
      </p:grpSp>
      <p:sp>
        <p:nvSpPr>
          <p:cNvPr id="5" name="4 CuadroTexto"/>
          <p:cNvSpPr txBox="1"/>
          <p:nvPr/>
        </p:nvSpPr>
        <p:spPr>
          <a:xfrm>
            <a:off x="285720" y="357166"/>
            <a:ext cx="3143272" cy="553998"/>
          </a:xfrm>
          <a:prstGeom prst="rect">
            <a:avLst/>
          </a:prstGeom>
          <a:noFill/>
        </p:spPr>
        <p:txBody>
          <a:bodyPr wrap="square" rtlCol="0">
            <a:spAutoFit/>
          </a:bodyPr>
          <a:lstStyle/>
          <a:p>
            <a:pPr algn="ctr"/>
            <a:r>
              <a:rPr lang="es-MX" sz="3000" b="1" dirty="0" smtClean="0">
                <a:solidFill>
                  <a:schemeClr val="bg1"/>
                </a:solidFill>
                <a:latin typeface="Arial" pitchFamily="34" charset="0"/>
                <a:cs typeface="Arial" pitchFamily="34" charset="0"/>
              </a:rPr>
              <a:t>EXCEPCIONES </a:t>
            </a:r>
            <a:endParaRPr lang="es-MX" sz="3000" b="1" dirty="0">
              <a:solidFill>
                <a:schemeClr val="bg1"/>
              </a:solidFill>
              <a:latin typeface="Arial" pitchFamily="34" charset="0"/>
              <a:cs typeface="Arial" pitchFamily="34" charset="0"/>
            </a:endParaRPr>
          </a:p>
        </p:txBody>
      </p:sp>
      <p:sp>
        <p:nvSpPr>
          <p:cNvPr id="67585" name="Rectangle 1"/>
          <p:cNvSpPr>
            <a:spLocks noChangeArrowheads="1"/>
          </p:cNvSpPr>
          <p:nvPr/>
        </p:nvSpPr>
        <p:spPr bwMode="auto">
          <a:xfrm>
            <a:off x="428596" y="1500174"/>
            <a:ext cx="821537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42900" algn="l"/>
                <a:tab pos="400050" algn="l"/>
                <a:tab pos="457200" algn="l"/>
                <a:tab pos="971550" algn="l"/>
                <a:tab pos="1257300" algn="l"/>
              </a:tabLst>
            </a:pPr>
            <a:r>
              <a:rPr kumimoji="0" lang="es-MX" sz="2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No será necesario comprobar el origen de las mercancías a las que les hubiere sido impuesta una cuota compensatoria, en los siguientes casos:</a:t>
            </a:r>
          </a:p>
          <a:p>
            <a:pPr marL="0" marR="0" lvl="0" indent="0" algn="just" defTabSz="914400" rtl="0" eaLnBrk="1" fontAlgn="base" latinLnBrk="0" hangingPunct="1">
              <a:lnSpc>
                <a:spcPct val="100000"/>
              </a:lnSpc>
              <a:spcBef>
                <a:spcPct val="0"/>
              </a:spcBef>
              <a:spcAft>
                <a:spcPct val="0"/>
              </a:spcAft>
              <a:buClrTx/>
              <a:buSzTx/>
              <a:buFontTx/>
              <a:buNone/>
              <a:tabLst>
                <a:tab pos="342900" algn="l"/>
                <a:tab pos="400050" algn="l"/>
                <a:tab pos="457200" algn="l"/>
                <a:tab pos="971550" algn="l"/>
                <a:tab pos="1257300" algn="l"/>
              </a:tabLst>
            </a:pPr>
            <a:endParaRPr kumimoji="0" lang="es-MX"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342900" algn="l"/>
                <a:tab pos="400050" algn="l"/>
                <a:tab pos="457200" algn="l"/>
                <a:tab pos="971550" algn="l"/>
                <a:tab pos="1257300" algn="l"/>
              </a:tabLst>
            </a:pPr>
            <a:r>
              <a:rPr kumimoji="0" lang="es-MX" sz="2000" b="0" i="0"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 Mercancías con valor inferior a 1000 dólares.</a:t>
            </a:r>
          </a:p>
          <a:p>
            <a:pPr marL="0" marR="0" lvl="0" indent="0" algn="just" defTabSz="914400" rtl="0" eaLnBrk="0" fontAlgn="base" latinLnBrk="0" hangingPunct="0">
              <a:lnSpc>
                <a:spcPct val="100000"/>
              </a:lnSpc>
              <a:spcBef>
                <a:spcPct val="0"/>
              </a:spcBef>
              <a:spcAft>
                <a:spcPct val="0"/>
              </a:spcAft>
              <a:buClrTx/>
              <a:buSzTx/>
              <a:tabLst>
                <a:tab pos="342900" algn="l"/>
                <a:tab pos="400050" algn="l"/>
                <a:tab pos="457200" algn="l"/>
                <a:tab pos="971550" algn="l"/>
                <a:tab pos="1257300" algn="l"/>
              </a:tabLst>
            </a:pPr>
            <a:endParaRPr kumimoji="0" lang="es-MX" sz="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342900" algn="l"/>
                <a:tab pos="400050" algn="l"/>
                <a:tab pos="457200" algn="l"/>
                <a:tab pos="971550" algn="l"/>
                <a:tab pos="1257300" algn="l"/>
              </a:tabLst>
            </a:pP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Arial" pitchFamily="34" charset="0"/>
                <a:ea typeface="Times New Roman" pitchFamily="18" charset="0"/>
                <a:cs typeface="Times New Roman" pitchFamily="18" charset="0"/>
              </a:rPr>
              <a:t>Muestras</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 y </a:t>
            </a:r>
            <a:r>
              <a:rPr kumimoji="0" lang="en-US" sz="2000" b="0" i="0" u="none" strike="noStrike" cap="none" normalizeH="0" baseline="0" dirty="0" err="1" smtClean="0">
                <a:ln>
                  <a:noFill/>
                </a:ln>
                <a:solidFill>
                  <a:srgbClr val="FF0000"/>
                </a:solidFill>
                <a:effectLst/>
                <a:latin typeface="Arial" pitchFamily="34" charset="0"/>
                <a:ea typeface="Times New Roman" pitchFamily="18" charset="0"/>
                <a:cs typeface="Times New Roman" pitchFamily="18" charset="0"/>
              </a:rPr>
              <a:t>muestrarios</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tabLst>
                <a:tab pos="342900" algn="l"/>
                <a:tab pos="400050" algn="l"/>
                <a:tab pos="457200" algn="l"/>
                <a:tab pos="971550" algn="l"/>
                <a:tab pos="1257300" algn="l"/>
              </a:tabLst>
            </a:pPr>
            <a:endParaRPr kumimoji="0" lang="es-MX" sz="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342900" algn="l"/>
                <a:tab pos="400050" algn="l"/>
                <a:tab pos="457200" algn="l"/>
                <a:tab pos="971550" algn="l"/>
                <a:tab pos="1257300" algn="l"/>
              </a:tabLst>
            </a:pPr>
            <a:r>
              <a:rPr kumimoji="0" lang="es-MX" sz="2000" b="0" i="0"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 Mercancías con franquicias en los términos de la Ley Aduanera.</a:t>
            </a:r>
          </a:p>
          <a:p>
            <a:pPr marL="0" marR="0" lvl="0" indent="0" algn="just" defTabSz="914400" rtl="0" eaLnBrk="0" fontAlgn="base" latinLnBrk="0" hangingPunct="0">
              <a:lnSpc>
                <a:spcPct val="100000"/>
              </a:lnSpc>
              <a:spcBef>
                <a:spcPct val="0"/>
              </a:spcBef>
              <a:spcAft>
                <a:spcPct val="0"/>
              </a:spcAft>
              <a:buClrTx/>
              <a:buSzTx/>
              <a:tabLst>
                <a:tab pos="342900" algn="l"/>
                <a:tab pos="400050" algn="l"/>
                <a:tab pos="457200" algn="l"/>
                <a:tab pos="971550" algn="l"/>
                <a:tab pos="1257300" algn="l"/>
              </a:tabLst>
            </a:pPr>
            <a:endParaRPr kumimoji="0" lang="es-MX" sz="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342900" algn="l"/>
                <a:tab pos="400050" algn="l"/>
                <a:tab pos="457200" algn="l"/>
                <a:tab pos="971550" algn="l"/>
                <a:tab pos="1257300" algn="l"/>
              </a:tabLst>
            </a:pPr>
            <a:r>
              <a:rPr kumimoji="0" lang="es-MX" sz="2000" b="0" i="0"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 Las destinadas a los regímenes aduaneros de importación temporal, deposito fiscal, recinto fiscalizado estratégico, mientras permanezcan destinadas a estos.</a:t>
            </a:r>
          </a:p>
          <a:p>
            <a:pPr marL="0" marR="0" lvl="0" indent="0" algn="just" defTabSz="914400" rtl="0" eaLnBrk="0" fontAlgn="base" latinLnBrk="0" hangingPunct="0">
              <a:lnSpc>
                <a:spcPct val="100000"/>
              </a:lnSpc>
              <a:spcBef>
                <a:spcPct val="0"/>
              </a:spcBef>
              <a:spcAft>
                <a:spcPct val="0"/>
              </a:spcAft>
              <a:buClrTx/>
              <a:buSzTx/>
              <a:tabLst>
                <a:tab pos="342900" algn="l"/>
                <a:tab pos="400050" algn="l"/>
                <a:tab pos="457200" algn="l"/>
                <a:tab pos="971550" algn="l"/>
                <a:tab pos="1257300" algn="l"/>
              </a:tabLst>
            </a:pPr>
            <a:endParaRPr kumimoji="0" lang="es-MX" sz="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342900" algn="l"/>
                <a:tab pos="400050" algn="l"/>
                <a:tab pos="457200" algn="l"/>
                <a:tab pos="971550" algn="l"/>
                <a:tab pos="1257300" algn="l"/>
              </a:tabLst>
            </a:pPr>
            <a:r>
              <a:rPr kumimoji="0" lang="es-MX" sz="2000" b="0" i="0"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 Retorno al país de exportaciones temporales o definitivas.</a:t>
            </a:r>
            <a:endParaRPr kumimoji="0" lang="es-MX" sz="20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214282" y="142876"/>
            <a:ext cx="8786874" cy="1071546"/>
            <a:chOff x="0" y="0"/>
            <a:chExt cx="9144000" cy="1071546"/>
          </a:xfrm>
        </p:grpSpPr>
        <p:sp>
          <p:nvSpPr>
            <p:cNvPr id="3" name="2 Rectángulo"/>
            <p:cNvSpPr/>
            <p:nvPr/>
          </p:nvSpPr>
          <p:spPr>
            <a:xfrm>
              <a:off x="0" y="0"/>
              <a:ext cx="9144000" cy="107154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 name="Picture 8"/>
            <p:cNvPicPr>
              <a:picLocks noChangeAspect="1" noChangeArrowheads="1"/>
            </p:cNvPicPr>
            <p:nvPr/>
          </p:nvPicPr>
          <p:blipFill>
            <a:blip r:embed="rId2" cstate="print"/>
            <a:srcRect/>
            <a:stretch>
              <a:fillRect/>
            </a:stretch>
          </p:blipFill>
          <p:spPr bwMode="auto">
            <a:xfrm>
              <a:off x="7358082" y="71420"/>
              <a:ext cx="1682750" cy="928688"/>
            </a:xfrm>
            <a:prstGeom prst="rect">
              <a:avLst/>
            </a:prstGeom>
            <a:noFill/>
            <a:ln w="9525">
              <a:noFill/>
              <a:miter lim="800000"/>
              <a:headEnd/>
              <a:tailEnd/>
            </a:ln>
          </p:spPr>
        </p:pic>
      </p:grpSp>
      <p:sp>
        <p:nvSpPr>
          <p:cNvPr id="5" name="4 CuadroTexto"/>
          <p:cNvSpPr txBox="1"/>
          <p:nvPr/>
        </p:nvSpPr>
        <p:spPr>
          <a:xfrm>
            <a:off x="142844" y="142852"/>
            <a:ext cx="6715172" cy="1077218"/>
          </a:xfrm>
          <a:prstGeom prst="rect">
            <a:avLst/>
          </a:prstGeom>
          <a:noFill/>
        </p:spPr>
        <p:txBody>
          <a:bodyPr wrap="square" rtlCol="0">
            <a:spAutoFit/>
          </a:bodyPr>
          <a:lstStyle/>
          <a:p>
            <a:pPr algn="ctr"/>
            <a:r>
              <a:rPr lang="es-MX" sz="3200" b="1" dirty="0" smtClean="0">
                <a:solidFill>
                  <a:schemeClr val="bg1"/>
                </a:solidFill>
                <a:latin typeface="Arial" pitchFamily="34" charset="0"/>
                <a:cs typeface="Arial" pitchFamily="34" charset="0"/>
              </a:rPr>
              <a:t>OBJETIVO DE CONOCER EL ORIGEN DE LAS MERCANCÍAS </a:t>
            </a:r>
            <a:endParaRPr lang="es-MX" sz="3200" b="1" dirty="0">
              <a:solidFill>
                <a:schemeClr val="bg1"/>
              </a:solidFill>
              <a:latin typeface="Arial" pitchFamily="34" charset="0"/>
              <a:cs typeface="Arial" pitchFamily="34" charset="0"/>
            </a:endParaRPr>
          </a:p>
        </p:txBody>
      </p:sp>
      <p:sp>
        <p:nvSpPr>
          <p:cNvPr id="7169" name="Rectangle 1"/>
          <p:cNvSpPr>
            <a:spLocks noChangeArrowheads="1"/>
          </p:cNvSpPr>
          <p:nvPr/>
        </p:nvSpPr>
        <p:spPr bwMode="auto">
          <a:xfrm>
            <a:off x="428596" y="1896611"/>
            <a:ext cx="7572428"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tab pos="-114300" algn="l"/>
                <a:tab pos="342900" algn="l"/>
                <a:tab pos="400050" algn="l"/>
                <a:tab pos="457200" algn="l"/>
                <a:tab pos="971550" algn="l"/>
                <a:tab pos="1257300" algn="l"/>
              </a:tabLst>
            </a:pPr>
            <a:r>
              <a:rPr kumimoji="0" lang="es-MX" sz="28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Obtener un trato arancelario preferencial.</a:t>
            </a:r>
          </a:p>
          <a:p>
            <a:pPr marL="0" marR="0" lvl="0" indent="0" algn="l" defTabSz="914400" rtl="0" eaLnBrk="1" fontAlgn="base" latinLnBrk="0" hangingPunct="1">
              <a:lnSpc>
                <a:spcPct val="100000"/>
              </a:lnSpc>
              <a:spcBef>
                <a:spcPct val="0"/>
              </a:spcBef>
              <a:spcAft>
                <a:spcPct val="0"/>
              </a:spcAft>
              <a:buClrTx/>
              <a:buSzTx/>
              <a:tabLst>
                <a:tab pos="-114300" algn="l"/>
                <a:tab pos="342900" algn="l"/>
                <a:tab pos="400050" algn="l"/>
                <a:tab pos="457200" algn="l"/>
                <a:tab pos="971550" algn="l"/>
                <a:tab pos="1257300" algn="l"/>
              </a:tabLst>
            </a:pPr>
            <a:endParaRPr kumimoji="0" lang="es-MX"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114300" algn="l"/>
                <a:tab pos="342900" algn="l"/>
                <a:tab pos="400050" algn="l"/>
                <a:tab pos="457200" algn="l"/>
                <a:tab pos="971550" algn="l"/>
                <a:tab pos="1257300" algn="l"/>
              </a:tabLst>
            </a:pPr>
            <a:r>
              <a:rPr kumimoji="0" lang="es-MX" sz="28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Importar sin pagar cuotas compensatorias.</a:t>
            </a:r>
          </a:p>
          <a:p>
            <a:pPr marL="0" marR="0" lvl="0" indent="0" algn="l" defTabSz="914400" rtl="0" eaLnBrk="0" fontAlgn="base" latinLnBrk="0" hangingPunct="0">
              <a:lnSpc>
                <a:spcPct val="100000"/>
              </a:lnSpc>
              <a:spcBef>
                <a:spcPct val="0"/>
              </a:spcBef>
              <a:spcAft>
                <a:spcPct val="0"/>
              </a:spcAft>
              <a:buClrTx/>
              <a:buSzTx/>
              <a:tabLst>
                <a:tab pos="-114300" algn="l"/>
                <a:tab pos="342900" algn="l"/>
                <a:tab pos="400050" algn="l"/>
                <a:tab pos="457200" algn="l"/>
                <a:tab pos="971550" algn="l"/>
                <a:tab pos="1257300" algn="l"/>
              </a:tabLst>
            </a:pPr>
            <a:endParaRPr kumimoji="0" lang="es-MX"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114300" algn="l"/>
                <a:tab pos="342900" algn="l"/>
                <a:tab pos="400050" algn="l"/>
                <a:tab pos="457200" algn="l"/>
                <a:tab pos="971550" algn="l"/>
                <a:tab pos="12573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Cumplimiento</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de </a:t>
            </a:r>
            <a:r>
              <a:rPr kumimoji="0" lang="en-US" sz="28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las</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NOM’s.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 name="6 Imagen" descr="CUOTA COMP.jpg"/>
          <p:cNvPicPr>
            <a:picLocks noChangeAspect="1"/>
          </p:cNvPicPr>
          <p:nvPr/>
        </p:nvPicPr>
        <p:blipFill>
          <a:blip r:embed="rId3" cstate="print"/>
          <a:stretch>
            <a:fillRect/>
          </a:stretch>
        </p:blipFill>
        <p:spPr>
          <a:xfrm>
            <a:off x="6143636" y="3929066"/>
            <a:ext cx="2759088" cy="275908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214282" y="142876"/>
            <a:ext cx="8786874" cy="1071546"/>
            <a:chOff x="0" y="0"/>
            <a:chExt cx="9144000" cy="1071546"/>
          </a:xfrm>
        </p:grpSpPr>
        <p:sp>
          <p:nvSpPr>
            <p:cNvPr id="3" name="2 Rectángulo"/>
            <p:cNvSpPr/>
            <p:nvPr/>
          </p:nvSpPr>
          <p:spPr>
            <a:xfrm>
              <a:off x="0" y="0"/>
              <a:ext cx="9144000" cy="107154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 name="Picture 8"/>
            <p:cNvPicPr>
              <a:picLocks noChangeAspect="1" noChangeArrowheads="1"/>
            </p:cNvPicPr>
            <p:nvPr/>
          </p:nvPicPr>
          <p:blipFill>
            <a:blip r:embed="rId2" cstate="print"/>
            <a:srcRect/>
            <a:stretch>
              <a:fillRect/>
            </a:stretch>
          </p:blipFill>
          <p:spPr bwMode="auto">
            <a:xfrm>
              <a:off x="7358082" y="71420"/>
              <a:ext cx="1682750" cy="928688"/>
            </a:xfrm>
            <a:prstGeom prst="rect">
              <a:avLst/>
            </a:prstGeom>
            <a:noFill/>
            <a:ln w="9525">
              <a:noFill/>
              <a:miter lim="800000"/>
              <a:headEnd/>
              <a:tailEnd/>
            </a:ln>
          </p:spPr>
        </p:pic>
      </p:grpSp>
      <p:sp>
        <p:nvSpPr>
          <p:cNvPr id="5" name="4 CuadroTexto"/>
          <p:cNvSpPr txBox="1"/>
          <p:nvPr/>
        </p:nvSpPr>
        <p:spPr>
          <a:xfrm>
            <a:off x="142844" y="156500"/>
            <a:ext cx="6715172" cy="1015663"/>
          </a:xfrm>
          <a:prstGeom prst="rect">
            <a:avLst/>
          </a:prstGeom>
          <a:noFill/>
        </p:spPr>
        <p:txBody>
          <a:bodyPr wrap="square" rtlCol="0">
            <a:spAutoFit/>
          </a:bodyPr>
          <a:lstStyle/>
          <a:p>
            <a:pPr algn="ctr"/>
            <a:r>
              <a:rPr lang="es-MX" sz="3000" b="1" dirty="0" smtClean="0">
                <a:solidFill>
                  <a:schemeClr val="bg1"/>
                </a:solidFill>
                <a:latin typeface="Arial" pitchFamily="34" charset="0"/>
                <a:cs typeface="Arial" pitchFamily="34" charset="0"/>
              </a:rPr>
              <a:t>MÉTODOS PARA DETERMINAR EL ORIGEN </a:t>
            </a:r>
            <a:endParaRPr lang="es-MX" sz="3000" b="1" dirty="0">
              <a:solidFill>
                <a:schemeClr val="bg1"/>
              </a:solidFill>
              <a:latin typeface="Arial" pitchFamily="34" charset="0"/>
              <a:cs typeface="Arial" pitchFamily="34" charset="0"/>
            </a:endParaRPr>
          </a:p>
        </p:txBody>
      </p:sp>
      <p:sp>
        <p:nvSpPr>
          <p:cNvPr id="6145" name="Rectangle 1"/>
          <p:cNvSpPr>
            <a:spLocks noChangeArrowheads="1"/>
          </p:cNvSpPr>
          <p:nvPr/>
        </p:nvSpPr>
        <p:spPr bwMode="auto">
          <a:xfrm>
            <a:off x="428596" y="1411650"/>
            <a:ext cx="8286776" cy="4231928"/>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42900" algn="l"/>
                <a:tab pos="400050" algn="l"/>
                <a:tab pos="971550" algn="l"/>
                <a:tab pos="1257300" algn="l"/>
              </a:tabLst>
            </a:pPr>
            <a:r>
              <a:rPr kumimoji="0" lang="en-US" sz="1600" b="1" i="0" u="sng" strike="noStrike" cap="none" normalizeH="0" baseline="0" dirty="0" smtClean="0">
                <a:ln>
                  <a:noFill/>
                </a:ln>
                <a:solidFill>
                  <a:srgbClr val="FF0000"/>
                </a:solidFill>
                <a:effectLst/>
                <a:latin typeface="Arial" pitchFamily="34" charset="0"/>
                <a:cs typeface="Times New Roman" pitchFamily="18" charset="0"/>
              </a:rPr>
              <a:t>MERCANCIAS TOTALMENTE ORIGINARIAS</a:t>
            </a:r>
          </a:p>
          <a:p>
            <a:pPr marL="0" marR="0" lvl="0" indent="0" algn="just" defTabSz="914400" rtl="0" eaLnBrk="1" fontAlgn="base" latinLnBrk="0" hangingPunct="1">
              <a:lnSpc>
                <a:spcPct val="100000"/>
              </a:lnSpc>
              <a:spcBef>
                <a:spcPct val="0"/>
              </a:spcBef>
              <a:spcAft>
                <a:spcPct val="0"/>
              </a:spcAft>
              <a:buClrTx/>
              <a:buSzTx/>
              <a:buFontTx/>
              <a:buNone/>
              <a:tabLst>
                <a:tab pos="342900" algn="l"/>
                <a:tab pos="400050" algn="l"/>
                <a:tab pos="971550" algn="l"/>
                <a:tab pos="1257300" algn="l"/>
              </a:tabLst>
            </a:pPr>
            <a:endParaRPr kumimoji="0" lang="en-US" sz="1600" b="0" i="0" u="none" strike="noStrike" cap="none" normalizeH="0" baseline="0" dirty="0" smtClean="0">
              <a:ln>
                <a:noFill/>
              </a:ln>
              <a:solidFill>
                <a:schemeClr val="tx1"/>
              </a:solidFill>
              <a:effectLst/>
              <a:latin typeface="Arial"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400050" algn="l"/>
                <a:tab pos="971550" algn="l"/>
                <a:tab pos="1257300" algn="l"/>
              </a:tabLst>
            </a:pPr>
            <a:r>
              <a:rPr kumimoji="0" lang="es-MX"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Son aquellas mercancías que no requieren de mayor investigación para determinar si son originarias de un determinado país o región, generalmente se designa como tales a las mercancías que cumplan con lo siguiente:</a:t>
            </a:r>
          </a:p>
          <a:p>
            <a:pPr marL="0" marR="0" lvl="0" indent="0" algn="just" defTabSz="914400" rtl="0" eaLnBrk="0" fontAlgn="base" latinLnBrk="0" hangingPunct="0">
              <a:lnSpc>
                <a:spcPct val="100000"/>
              </a:lnSpc>
              <a:spcBef>
                <a:spcPct val="0"/>
              </a:spcBef>
              <a:spcAft>
                <a:spcPct val="0"/>
              </a:spcAft>
              <a:buClrTx/>
              <a:buSzTx/>
              <a:buFontTx/>
              <a:buNone/>
              <a:tabLst>
                <a:tab pos="342900" algn="l"/>
                <a:tab pos="400050" algn="l"/>
                <a:tab pos="971550" algn="l"/>
                <a:tab pos="1257300" algn="l"/>
              </a:tabLst>
            </a:pP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00050" algn="l"/>
                <a:tab pos="971550" algn="l"/>
                <a:tab pos="1257300" algn="l"/>
              </a:tabLst>
            </a:pP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Minerales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extraidos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00050" algn="l"/>
                <a:tab pos="971550" algn="l"/>
                <a:tab pos="1257300" algn="l"/>
              </a:tabLst>
            </a:pP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Vegetales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cosechados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00050" algn="l"/>
                <a:tab pos="971550" algn="l"/>
                <a:tab pos="1257300" algn="l"/>
              </a:tabLst>
            </a:pP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Animales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nacidos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y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criados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00050" algn="l"/>
                <a:tab pos="971550" algn="l"/>
                <a:tab pos="1257300" algn="l"/>
              </a:tabLst>
            </a:pPr>
            <a:r>
              <a:rPr kumimoji="0" lang="es-MX"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Productos de la caza o pesca.</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00050" algn="l"/>
                <a:tab pos="971550" algn="l"/>
                <a:tab pos="1257300" algn="l"/>
              </a:tabLst>
            </a:pPr>
            <a:r>
              <a:rPr kumimoji="0" lang="es-MX"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Productos de la pesca y los bienes que con estos se produzcan a bordo de barcos fabrica.</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00050" algn="l"/>
                <a:tab pos="971550" algn="l"/>
                <a:tab pos="1257300" algn="l"/>
              </a:tabLst>
            </a:pPr>
            <a:r>
              <a:rPr kumimoji="0" lang="es-MX"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Desechos de los procesos productivos.</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00050" algn="l"/>
                <a:tab pos="971550" algn="l"/>
                <a:tab pos="1257300" algn="l"/>
              </a:tabLst>
            </a:pP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Materiales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reciclados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00050" algn="l"/>
                <a:tab pos="971550" algn="l"/>
                <a:tab pos="1257300" algn="l"/>
              </a:tabLst>
            </a:pP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400050" algn="l"/>
                <a:tab pos="971550" algn="l"/>
                <a:tab pos="1257300" algn="l"/>
              </a:tabLst>
            </a:pPr>
            <a:r>
              <a:rPr kumimoji="0" lang="es-MX" sz="1600" b="1" i="1"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Además se consideran como bienes totalmente originarios los que se produzcan en el país, exclusivamente con las mercancías señaladas.</a:t>
            </a:r>
            <a:r>
              <a:rPr kumimoji="0" lang="es-MX" sz="1600" b="1" i="1" u="none" strike="noStrike" cap="none" normalizeH="0" baseline="0" dirty="0" smtClean="0">
                <a:ln>
                  <a:noFill/>
                </a:ln>
                <a:solidFill>
                  <a:schemeClr val="tx1"/>
                </a:solidFill>
                <a:effectLst/>
                <a:latin typeface="Arial" pitchFamily="34" charset="0"/>
                <a:cs typeface="Arial" pitchFamily="34" charset="0"/>
              </a:rPr>
              <a:t> </a:t>
            </a:r>
          </a:p>
        </p:txBody>
      </p:sp>
      <p:pic>
        <p:nvPicPr>
          <p:cNvPr id="7" name="6 Imagen" descr="animales.jpg"/>
          <p:cNvPicPr>
            <a:picLocks noChangeAspect="1"/>
          </p:cNvPicPr>
          <p:nvPr/>
        </p:nvPicPr>
        <p:blipFill>
          <a:blip r:embed="rId3" cstate="print"/>
          <a:stretch>
            <a:fillRect/>
          </a:stretch>
        </p:blipFill>
        <p:spPr>
          <a:xfrm>
            <a:off x="862789" y="5715016"/>
            <a:ext cx="1137443" cy="1071546"/>
          </a:xfrm>
          <a:prstGeom prst="rect">
            <a:avLst/>
          </a:prstGeom>
        </p:spPr>
      </p:pic>
      <p:pic>
        <p:nvPicPr>
          <p:cNvPr id="8" name="7 Imagen" descr="minerales.jpg"/>
          <p:cNvPicPr>
            <a:picLocks noChangeAspect="1"/>
          </p:cNvPicPr>
          <p:nvPr/>
        </p:nvPicPr>
        <p:blipFill>
          <a:blip r:embed="rId4" cstate="print"/>
          <a:stretch>
            <a:fillRect/>
          </a:stretch>
        </p:blipFill>
        <p:spPr>
          <a:xfrm>
            <a:off x="4000506" y="5715016"/>
            <a:ext cx="1071560" cy="1071560"/>
          </a:xfrm>
          <a:prstGeom prst="rect">
            <a:avLst/>
          </a:prstGeom>
        </p:spPr>
      </p:pic>
      <p:pic>
        <p:nvPicPr>
          <p:cNvPr id="9" name="8 Imagen" descr="vegetales1.jpg"/>
          <p:cNvPicPr>
            <a:picLocks noChangeAspect="1"/>
          </p:cNvPicPr>
          <p:nvPr/>
        </p:nvPicPr>
        <p:blipFill>
          <a:blip r:embed="rId5" cstate="print"/>
          <a:stretch>
            <a:fillRect/>
          </a:stretch>
        </p:blipFill>
        <p:spPr>
          <a:xfrm>
            <a:off x="7000892" y="5697156"/>
            <a:ext cx="1357322" cy="101799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214282" y="142876"/>
            <a:ext cx="8786874" cy="1071546"/>
            <a:chOff x="0" y="0"/>
            <a:chExt cx="9144000" cy="1071546"/>
          </a:xfrm>
        </p:grpSpPr>
        <p:sp>
          <p:nvSpPr>
            <p:cNvPr id="3" name="2 Rectángulo"/>
            <p:cNvSpPr/>
            <p:nvPr/>
          </p:nvSpPr>
          <p:spPr>
            <a:xfrm>
              <a:off x="0" y="0"/>
              <a:ext cx="9144000" cy="107154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 name="Picture 8"/>
            <p:cNvPicPr>
              <a:picLocks noChangeAspect="1" noChangeArrowheads="1"/>
            </p:cNvPicPr>
            <p:nvPr/>
          </p:nvPicPr>
          <p:blipFill>
            <a:blip r:embed="rId2" cstate="print"/>
            <a:srcRect/>
            <a:stretch>
              <a:fillRect/>
            </a:stretch>
          </p:blipFill>
          <p:spPr bwMode="auto">
            <a:xfrm>
              <a:off x="7358082" y="71420"/>
              <a:ext cx="1682750" cy="928688"/>
            </a:xfrm>
            <a:prstGeom prst="rect">
              <a:avLst/>
            </a:prstGeom>
            <a:noFill/>
            <a:ln w="9525">
              <a:noFill/>
              <a:miter lim="800000"/>
              <a:headEnd/>
              <a:tailEnd/>
            </a:ln>
          </p:spPr>
        </p:pic>
      </p:grpSp>
      <p:sp>
        <p:nvSpPr>
          <p:cNvPr id="5" name="4 CuadroTexto"/>
          <p:cNvSpPr txBox="1"/>
          <p:nvPr/>
        </p:nvSpPr>
        <p:spPr>
          <a:xfrm>
            <a:off x="142844" y="156500"/>
            <a:ext cx="6715172" cy="1015663"/>
          </a:xfrm>
          <a:prstGeom prst="rect">
            <a:avLst/>
          </a:prstGeom>
          <a:noFill/>
        </p:spPr>
        <p:txBody>
          <a:bodyPr wrap="square" rtlCol="0">
            <a:spAutoFit/>
          </a:bodyPr>
          <a:lstStyle/>
          <a:p>
            <a:pPr algn="ctr"/>
            <a:r>
              <a:rPr lang="es-MX" sz="3000" b="1" dirty="0" smtClean="0">
                <a:solidFill>
                  <a:schemeClr val="bg1"/>
                </a:solidFill>
                <a:latin typeface="Arial" pitchFamily="34" charset="0"/>
                <a:cs typeface="Arial" pitchFamily="34" charset="0"/>
              </a:rPr>
              <a:t>MÉTODOS PARA DETERMINAR EL ORIGEN </a:t>
            </a:r>
            <a:endParaRPr lang="es-MX" sz="3000" b="1" dirty="0">
              <a:solidFill>
                <a:schemeClr val="bg1"/>
              </a:solidFill>
              <a:latin typeface="Arial" pitchFamily="34" charset="0"/>
              <a:cs typeface="Arial" pitchFamily="34" charset="0"/>
            </a:endParaRPr>
          </a:p>
        </p:txBody>
      </p:sp>
      <p:sp>
        <p:nvSpPr>
          <p:cNvPr id="5121" name="Rectangle 1"/>
          <p:cNvSpPr>
            <a:spLocks noChangeArrowheads="1"/>
          </p:cNvSpPr>
          <p:nvPr/>
        </p:nvSpPr>
        <p:spPr bwMode="auto">
          <a:xfrm>
            <a:off x="357158" y="1500174"/>
            <a:ext cx="842968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42900" algn="l"/>
                <a:tab pos="400050" algn="l"/>
                <a:tab pos="971550" algn="l"/>
                <a:tab pos="1257300" algn="l"/>
              </a:tabLst>
            </a:pPr>
            <a:r>
              <a:rPr kumimoji="0" lang="es-MX" sz="1600" b="1" i="0" u="sng"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SALTO ARANCELARIO (CAMBIO ARANCELARIO)</a:t>
            </a:r>
          </a:p>
          <a:p>
            <a:pPr marL="0" marR="0" lvl="0" indent="0" algn="just" defTabSz="914400" rtl="0" eaLnBrk="1" fontAlgn="base" latinLnBrk="0" hangingPunct="1">
              <a:lnSpc>
                <a:spcPct val="100000"/>
              </a:lnSpc>
              <a:spcBef>
                <a:spcPct val="0"/>
              </a:spcBef>
              <a:spcAft>
                <a:spcPct val="0"/>
              </a:spcAft>
              <a:buClrTx/>
              <a:buSzTx/>
              <a:buFontTx/>
              <a:buNone/>
              <a:tabLst>
                <a:tab pos="342900" algn="l"/>
                <a:tab pos="400050" algn="l"/>
                <a:tab pos="971550" algn="l"/>
                <a:tab pos="1257300" algn="l"/>
              </a:tabLst>
            </a:pP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400050" algn="l"/>
                <a:tab pos="971550" algn="l"/>
                <a:tab pos="1257300" algn="l"/>
              </a:tabLst>
            </a:pPr>
            <a:r>
              <a:rPr kumimoji="0" lang="es-MX"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Mediante este método, se determina el grado de transformación o procesamiento que deben sufrir las materias primas extranjeras en un determinado país, para que el producto terminado pueda ser considerado como originario de este.</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6 Rectángulo"/>
          <p:cNvSpPr/>
          <p:nvPr/>
        </p:nvSpPr>
        <p:spPr>
          <a:xfrm>
            <a:off x="428596" y="2928934"/>
            <a:ext cx="8286808" cy="584775"/>
          </a:xfrm>
          <a:prstGeom prst="rect">
            <a:avLst/>
          </a:prstGeom>
        </p:spPr>
        <p:txBody>
          <a:bodyPr wrap="square">
            <a:spAutoFit/>
          </a:bodyPr>
          <a:lstStyle/>
          <a:p>
            <a:r>
              <a:rPr lang="es-MX" sz="1600" b="1" i="1" dirty="0" smtClean="0">
                <a:latin typeface="Arial" pitchFamily="34" charset="0"/>
                <a:cs typeface="Arial" pitchFamily="34" charset="0"/>
              </a:rPr>
              <a:t>EJEMPLO:</a:t>
            </a:r>
          </a:p>
          <a:p>
            <a:r>
              <a:rPr lang="es-MX" sz="1600" b="1" i="1" dirty="0" smtClean="0">
                <a:latin typeface="Arial" pitchFamily="34" charset="0"/>
                <a:cs typeface="Arial" pitchFamily="34" charset="0"/>
              </a:rPr>
              <a:t>“un cambio a la partida 8712 de cualquier otra partida, excepto de la partida 8714”</a:t>
            </a:r>
            <a:endParaRPr lang="es-MX" sz="1600" b="1" i="1" dirty="0">
              <a:latin typeface="Arial" pitchFamily="34" charset="0"/>
              <a:cs typeface="Arial" pitchFamily="34" charset="0"/>
            </a:endParaRPr>
          </a:p>
        </p:txBody>
      </p:sp>
      <p:grpSp>
        <p:nvGrpSpPr>
          <p:cNvPr id="17" name="16 Grupo"/>
          <p:cNvGrpSpPr/>
          <p:nvPr/>
        </p:nvGrpSpPr>
        <p:grpSpPr>
          <a:xfrm>
            <a:off x="857224" y="3643314"/>
            <a:ext cx="2714644" cy="2857520"/>
            <a:chOff x="857224" y="3643314"/>
            <a:chExt cx="2714644" cy="2857520"/>
          </a:xfrm>
        </p:grpSpPr>
        <p:pic>
          <p:nvPicPr>
            <p:cNvPr id="8" name="7 Imagen" descr="BICICLETA.bmp"/>
            <p:cNvPicPr>
              <a:picLocks noChangeAspect="1"/>
            </p:cNvPicPr>
            <p:nvPr/>
          </p:nvPicPr>
          <p:blipFill>
            <a:blip r:embed="rId3" cstate="print"/>
            <a:stretch>
              <a:fillRect/>
            </a:stretch>
          </p:blipFill>
          <p:spPr>
            <a:xfrm>
              <a:off x="1500166" y="3643314"/>
              <a:ext cx="1428760" cy="1428760"/>
            </a:xfrm>
            <a:prstGeom prst="rect">
              <a:avLst/>
            </a:prstGeom>
          </p:spPr>
        </p:pic>
        <p:sp>
          <p:nvSpPr>
            <p:cNvPr id="9" name="8 Rectángulo"/>
            <p:cNvSpPr/>
            <p:nvPr/>
          </p:nvSpPr>
          <p:spPr>
            <a:xfrm>
              <a:off x="857224" y="5269728"/>
              <a:ext cx="2714644" cy="1231106"/>
            </a:xfrm>
            <a:prstGeom prst="rect">
              <a:avLst/>
            </a:prstGeom>
          </p:spPr>
          <p:txBody>
            <a:bodyPr wrap="square">
              <a:spAutoFit/>
            </a:bodyPr>
            <a:lstStyle/>
            <a:p>
              <a:pPr algn="ctr"/>
              <a:r>
                <a:rPr lang="es-MX" b="1" u="sng" dirty="0" smtClean="0">
                  <a:latin typeface="Arial" pitchFamily="34" charset="0"/>
                  <a:cs typeface="Arial" pitchFamily="34" charset="0"/>
                </a:rPr>
                <a:t>87.12</a:t>
              </a:r>
            </a:p>
            <a:p>
              <a:pPr algn="just"/>
              <a:r>
                <a:rPr lang="es-MX" sz="1400" b="1" dirty="0" smtClean="0">
                  <a:latin typeface="Arial" pitchFamily="34" charset="0"/>
                  <a:cs typeface="Arial" pitchFamily="34" charset="0"/>
                </a:rPr>
                <a:t>Bicicletas y demás velocípedos (incluidos los triciclos de reparto), sin motor.</a:t>
              </a:r>
              <a:endParaRPr lang="es-MX" sz="1400" dirty="0">
                <a:latin typeface="Arial" pitchFamily="34" charset="0"/>
                <a:cs typeface="Arial" pitchFamily="34" charset="0"/>
              </a:endParaRPr>
            </a:p>
          </p:txBody>
        </p:sp>
      </p:grpSp>
      <p:sp>
        <p:nvSpPr>
          <p:cNvPr id="10" name="9 Flecha derecha"/>
          <p:cNvSpPr/>
          <p:nvPr/>
        </p:nvSpPr>
        <p:spPr>
          <a:xfrm>
            <a:off x="3929058" y="4714884"/>
            <a:ext cx="857256" cy="571504"/>
          </a:xfrm>
          <a:prstGeom prst="right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6" name="15 Grupo"/>
          <p:cNvGrpSpPr/>
          <p:nvPr/>
        </p:nvGrpSpPr>
        <p:grpSpPr>
          <a:xfrm>
            <a:off x="5357818" y="3890844"/>
            <a:ext cx="3000396" cy="2467114"/>
            <a:chOff x="5357818" y="3690931"/>
            <a:chExt cx="3000396" cy="2467114"/>
          </a:xfrm>
        </p:grpSpPr>
        <p:sp>
          <p:nvSpPr>
            <p:cNvPr id="5122" name="Rectangle 2"/>
            <p:cNvSpPr>
              <a:spLocks noChangeArrowheads="1"/>
            </p:cNvSpPr>
            <p:nvPr/>
          </p:nvSpPr>
          <p:spPr bwMode="auto">
            <a:xfrm>
              <a:off x="5357818" y="5357826"/>
              <a:ext cx="3000396" cy="8002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s-MX" b="1" u="sng" dirty="0" smtClean="0">
                  <a:latin typeface="Arial" pitchFamily="34" charset="0"/>
                  <a:ea typeface="Times New Roman" pitchFamily="18" charset="0"/>
                  <a:cs typeface="Arial" pitchFamily="34" charset="0"/>
                </a:rPr>
                <a:t>87.14</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Partes y accesorios de vehículos de las partidas 87.11 a 87.13.</a:t>
              </a:r>
              <a:r>
                <a:rPr kumimoji="0" lang="es-MX" sz="14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12" name="11 Imagen" descr="asientos-brooks.jpg"/>
            <p:cNvPicPr>
              <a:picLocks noChangeAspect="1"/>
            </p:cNvPicPr>
            <p:nvPr/>
          </p:nvPicPr>
          <p:blipFill>
            <a:blip r:embed="rId4" cstate="print"/>
            <a:stretch>
              <a:fillRect/>
            </a:stretch>
          </p:blipFill>
          <p:spPr>
            <a:xfrm>
              <a:off x="5786446" y="3714752"/>
              <a:ext cx="714380" cy="793756"/>
            </a:xfrm>
            <a:prstGeom prst="rect">
              <a:avLst/>
            </a:prstGeom>
          </p:spPr>
        </p:pic>
        <p:pic>
          <p:nvPicPr>
            <p:cNvPr id="13" name="12 Imagen" descr="PEDALES.jpg"/>
            <p:cNvPicPr>
              <a:picLocks noChangeAspect="1"/>
            </p:cNvPicPr>
            <p:nvPr/>
          </p:nvPicPr>
          <p:blipFill>
            <a:blip r:embed="rId5" cstate="print"/>
            <a:stretch>
              <a:fillRect/>
            </a:stretch>
          </p:blipFill>
          <p:spPr>
            <a:xfrm>
              <a:off x="7143768" y="3690931"/>
              <a:ext cx="785818" cy="785818"/>
            </a:xfrm>
            <a:prstGeom prst="rect">
              <a:avLst/>
            </a:prstGeom>
          </p:spPr>
        </p:pic>
        <p:pic>
          <p:nvPicPr>
            <p:cNvPr id="14" name="13 Imagen" descr="RINES.jpg"/>
            <p:cNvPicPr>
              <a:picLocks noChangeAspect="1"/>
            </p:cNvPicPr>
            <p:nvPr/>
          </p:nvPicPr>
          <p:blipFill>
            <a:blip r:embed="rId6" cstate="print"/>
            <a:stretch>
              <a:fillRect/>
            </a:stretch>
          </p:blipFill>
          <p:spPr>
            <a:xfrm>
              <a:off x="5643570" y="4643446"/>
              <a:ext cx="1095366" cy="729514"/>
            </a:xfrm>
            <a:prstGeom prst="rect">
              <a:avLst/>
            </a:prstGeom>
          </p:spPr>
        </p:pic>
        <p:pic>
          <p:nvPicPr>
            <p:cNvPr id="15" name="14 Imagen" descr="CUADRO BICI.jpg"/>
            <p:cNvPicPr>
              <a:picLocks noChangeAspect="1"/>
            </p:cNvPicPr>
            <p:nvPr/>
          </p:nvPicPr>
          <p:blipFill>
            <a:blip r:embed="rId7" cstate="print"/>
            <a:stretch>
              <a:fillRect/>
            </a:stretch>
          </p:blipFill>
          <p:spPr>
            <a:xfrm>
              <a:off x="7072330" y="4572008"/>
              <a:ext cx="887245" cy="668846"/>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214282" y="142876"/>
            <a:ext cx="8786874" cy="1071546"/>
            <a:chOff x="0" y="0"/>
            <a:chExt cx="9144000" cy="1071546"/>
          </a:xfrm>
        </p:grpSpPr>
        <p:sp>
          <p:nvSpPr>
            <p:cNvPr id="3" name="2 Rectángulo"/>
            <p:cNvSpPr/>
            <p:nvPr/>
          </p:nvSpPr>
          <p:spPr>
            <a:xfrm>
              <a:off x="0" y="0"/>
              <a:ext cx="9144000" cy="107154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 name="Picture 8"/>
            <p:cNvPicPr>
              <a:picLocks noChangeAspect="1" noChangeArrowheads="1"/>
            </p:cNvPicPr>
            <p:nvPr/>
          </p:nvPicPr>
          <p:blipFill>
            <a:blip r:embed="rId2" cstate="print"/>
            <a:srcRect/>
            <a:stretch>
              <a:fillRect/>
            </a:stretch>
          </p:blipFill>
          <p:spPr bwMode="auto">
            <a:xfrm>
              <a:off x="7358082" y="71420"/>
              <a:ext cx="1682750" cy="928688"/>
            </a:xfrm>
            <a:prstGeom prst="rect">
              <a:avLst/>
            </a:prstGeom>
            <a:noFill/>
            <a:ln w="9525">
              <a:noFill/>
              <a:miter lim="800000"/>
              <a:headEnd/>
              <a:tailEnd/>
            </a:ln>
          </p:spPr>
        </p:pic>
      </p:grpSp>
      <p:sp>
        <p:nvSpPr>
          <p:cNvPr id="5" name="4 CuadroTexto"/>
          <p:cNvSpPr txBox="1"/>
          <p:nvPr/>
        </p:nvSpPr>
        <p:spPr>
          <a:xfrm>
            <a:off x="142844" y="156500"/>
            <a:ext cx="6715172" cy="1015663"/>
          </a:xfrm>
          <a:prstGeom prst="rect">
            <a:avLst/>
          </a:prstGeom>
          <a:noFill/>
        </p:spPr>
        <p:txBody>
          <a:bodyPr wrap="square" rtlCol="0">
            <a:spAutoFit/>
          </a:bodyPr>
          <a:lstStyle/>
          <a:p>
            <a:pPr algn="ctr"/>
            <a:r>
              <a:rPr lang="es-MX" sz="3000" b="1" dirty="0" smtClean="0">
                <a:solidFill>
                  <a:schemeClr val="bg1"/>
                </a:solidFill>
                <a:latin typeface="Arial" pitchFamily="34" charset="0"/>
                <a:cs typeface="Arial" pitchFamily="34" charset="0"/>
              </a:rPr>
              <a:t>MÉTODOS PARA DETERMINAR EL ORIGEN </a:t>
            </a:r>
            <a:endParaRPr lang="es-MX" sz="3000" b="1" dirty="0">
              <a:solidFill>
                <a:schemeClr val="bg1"/>
              </a:solidFill>
              <a:latin typeface="Arial" pitchFamily="34" charset="0"/>
              <a:cs typeface="Arial" pitchFamily="34" charset="0"/>
            </a:endParaRPr>
          </a:p>
        </p:txBody>
      </p:sp>
      <p:sp>
        <p:nvSpPr>
          <p:cNvPr id="4097" name="Rectangle 1"/>
          <p:cNvSpPr>
            <a:spLocks noChangeArrowheads="1"/>
          </p:cNvSpPr>
          <p:nvPr/>
        </p:nvSpPr>
        <p:spPr bwMode="auto">
          <a:xfrm>
            <a:off x="357158" y="1428736"/>
            <a:ext cx="8429684" cy="189282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42900" algn="l"/>
                <a:tab pos="400050" algn="l"/>
                <a:tab pos="457200" algn="l"/>
                <a:tab pos="971550" algn="l"/>
                <a:tab pos="1257300" algn="l"/>
              </a:tabLst>
            </a:pPr>
            <a:r>
              <a:rPr kumimoji="0" lang="es-MX" sz="1600" b="1" i="0" u="sng" strike="noStrike" cap="none" normalizeH="0" baseline="0" dirty="0" smtClean="0">
                <a:ln>
                  <a:noFill/>
                </a:ln>
                <a:solidFill>
                  <a:srgbClr val="FF0000"/>
                </a:solidFill>
                <a:effectLst/>
                <a:latin typeface="Arial" pitchFamily="34" charset="0"/>
                <a:cs typeface="Times New Roman" pitchFamily="18" charset="0"/>
              </a:rPr>
              <a:t>VALOR DE CONTENIDO REGIONAL</a:t>
            </a:r>
            <a:endParaRPr kumimoji="0" lang="en-US" sz="1600" b="1" i="0" u="sng" strike="noStrike" cap="none" normalizeH="0" baseline="0" dirty="0" smtClean="0">
              <a:ln>
                <a:noFill/>
              </a:ln>
              <a:solidFill>
                <a:srgbClr val="FF0000"/>
              </a:solidFill>
              <a:effectLst/>
              <a:latin typeface="Arial"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400050" algn="l"/>
                <a:tab pos="457200" algn="l"/>
                <a:tab pos="971550" algn="l"/>
                <a:tab pos="1257300" algn="l"/>
              </a:tabLst>
            </a:pPr>
            <a:endParaRPr kumimoji="0" lang="es-MX" sz="8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400050" algn="l"/>
                <a:tab pos="457200" algn="l"/>
                <a:tab pos="971550" algn="l"/>
                <a:tab pos="1257300" algn="l"/>
              </a:tabLst>
            </a:pPr>
            <a:r>
              <a:rPr kumimoji="0" lang="es-MX"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Este método, consiste en exigir que el total de insumos que conforman un producto final, los originarios del país fabricante, alcancen un determinado porcentaje en función del valor final del producto. </a:t>
            </a:r>
          </a:p>
          <a:p>
            <a:pPr marL="0" marR="0" lvl="0" indent="0" algn="just" defTabSz="914400" rtl="0" eaLnBrk="0" fontAlgn="base" latinLnBrk="0" hangingPunct="0">
              <a:lnSpc>
                <a:spcPct val="100000"/>
              </a:lnSpc>
              <a:spcBef>
                <a:spcPct val="0"/>
              </a:spcBef>
              <a:spcAft>
                <a:spcPct val="0"/>
              </a:spcAft>
              <a:buClrTx/>
              <a:buSzTx/>
              <a:buFontTx/>
              <a:buNone/>
              <a:tabLst>
                <a:tab pos="342900" algn="l"/>
                <a:tab pos="400050" algn="l"/>
                <a:tab pos="457200" algn="l"/>
                <a:tab pos="971550" algn="l"/>
                <a:tab pos="1257300" algn="l"/>
              </a:tabLst>
            </a:pPr>
            <a:endParaRPr lang="es-MX" sz="1600" dirty="0" smtClean="0">
              <a:latin typeface="Arial"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400050" algn="l"/>
                <a:tab pos="457200" algn="l"/>
                <a:tab pos="971550" algn="l"/>
                <a:tab pos="1257300" algn="l"/>
              </a:tabLst>
            </a:pPr>
            <a:r>
              <a:rPr kumimoji="0" lang="es-MX"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Este porcentaje depende del método que se utilice para calcular el contenido regional de una mercancía, existen dos métodos para calcular estos porcentajes:</a:t>
            </a:r>
          </a:p>
        </p:txBody>
      </p:sp>
      <p:grpSp>
        <p:nvGrpSpPr>
          <p:cNvPr id="20" name="19 Grupo"/>
          <p:cNvGrpSpPr/>
          <p:nvPr/>
        </p:nvGrpSpPr>
        <p:grpSpPr>
          <a:xfrm>
            <a:off x="1007224" y="4357694"/>
            <a:ext cx="1735918" cy="522091"/>
            <a:chOff x="1958207" y="4929198"/>
            <a:chExt cx="1735918" cy="522091"/>
          </a:xfrm>
        </p:grpSpPr>
        <p:sp>
          <p:nvSpPr>
            <p:cNvPr id="7" name="6 CuadroTexto"/>
            <p:cNvSpPr txBox="1"/>
            <p:nvPr/>
          </p:nvSpPr>
          <p:spPr>
            <a:xfrm>
              <a:off x="2392017" y="4929198"/>
              <a:ext cx="822661" cy="307777"/>
            </a:xfrm>
            <a:prstGeom prst="rect">
              <a:avLst/>
            </a:prstGeom>
            <a:noFill/>
          </p:spPr>
          <p:txBody>
            <a:bodyPr wrap="none" rtlCol="0">
              <a:spAutoFit/>
            </a:bodyPr>
            <a:lstStyle/>
            <a:p>
              <a:r>
                <a:rPr lang="es-MX" sz="1400" dirty="0" smtClean="0"/>
                <a:t>CN-VMN</a:t>
              </a:r>
              <a:endParaRPr lang="es-MX" sz="1400" dirty="0"/>
            </a:p>
          </p:txBody>
        </p:sp>
        <p:sp>
          <p:nvSpPr>
            <p:cNvPr id="9" name="8 CuadroTexto"/>
            <p:cNvSpPr txBox="1"/>
            <p:nvPr/>
          </p:nvSpPr>
          <p:spPr>
            <a:xfrm>
              <a:off x="2604102" y="5143512"/>
              <a:ext cx="396262" cy="307777"/>
            </a:xfrm>
            <a:prstGeom prst="rect">
              <a:avLst/>
            </a:prstGeom>
            <a:noFill/>
          </p:spPr>
          <p:txBody>
            <a:bodyPr wrap="none" rtlCol="0">
              <a:spAutoFit/>
            </a:bodyPr>
            <a:lstStyle/>
            <a:p>
              <a:r>
                <a:rPr lang="es-MX" sz="1400" dirty="0" smtClean="0"/>
                <a:t>CN</a:t>
              </a:r>
              <a:endParaRPr lang="es-MX" sz="1400" dirty="0"/>
            </a:p>
          </p:txBody>
        </p:sp>
        <p:cxnSp>
          <p:nvCxnSpPr>
            <p:cNvPr id="11" name="10 Conector recto"/>
            <p:cNvCxnSpPr/>
            <p:nvPr/>
          </p:nvCxnSpPr>
          <p:spPr>
            <a:xfrm>
              <a:off x="2445706" y="5174006"/>
              <a:ext cx="71438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12 CuadroTexto"/>
            <p:cNvSpPr txBox="1"/>
            <p:nvPr/>
          </p:nvSpPr>
          <p:spPr>
            <a:xfrm>
              <a:off x="3102296" y="5014284"/>
              <a:ext cx="591829" cy="307777"/>
            </a:xfrm>
            <a:prstGeom prst="rect">
              <a:avLst/>
            </a:prstGeom>
            <a:noFill/>
          </p:spPr>
          <p:txBody>
            <a:bodyPr wrap="none" rtlCol="0">
              <a:spAutoFit/>
            </a:bodyPr>
            <a:lstStyle/>
            <a:p>
              <a:r>
                <a:rPr lang="es-MX" sz="1400" dirty="0" smtClean="0"/>
                <a:t>X 100</a:t>
              </a:r>
              <a:endParaRPr lang="es-MX" sz="1400" dirty="0"/>
            </a:p>
          </p:txBody>
        </p:sp>
        <p:sp>
          <p:nvSpPr>
            <p:cNvPr id="14" name="13 CuadroTexto"/>
            <p:cNvSpPr txBox="1"/>
            <p:nvPr/>
          </p:nvSpPr>
          <p:spPr>
            <a:xfrm>
              <a:off x="1958207" y="5014284"/>
              <a:ext cx="569387" cy="307777"/>
            </a:xfrm>
            <a:prstGeom prst="rect">
              <a:avLst/>
            </a:prstGeom>
            <a:noFill/>
          </p:spPr>
          <p:txBody>
            <a:bodyPr wrap="none" rtlCol="0">
              <a:spAutoFit/>
            </a:bodyPr>
            <a:lstStyle/>
            <a:p>
              <a:r>
                <a:rPr lang="es-MX" sz="1400" dirty="0" smtClean="0"/>
                <a:t>VCR=</a:t>
              </a:r>
              <a:endParaRPr lang="es-MX" sz="1400" dirty="0"/>
            </a:p>
          </p:txBody>
        </p:sp>
      </p:grpSp>
      <p:grpSp>
        <p:nvGrpSpPr>
          <p:cNvPr id="21" name="20 Grupo"/>
          <p:cNvGrpSpPr/>
          <p:nvPr/>
        </p:nvGrpSpPr>
        <p:grpSpPr>
          <a:xfrm>
            <a:off x="1008305" y="5750781"/>
            <a:ext cx="1734837" cy="535739"/>
            <a:chOff x="4214810" y="4335669"/>
            <a:chExt cx="1734837" cy="535739"/>
          </a:xfrm>
        </p:grpSpPr>
        <p:sp>
          <p:nvSpPr>
            <p:cNvPr id="15" name="14 CuadroTexto"/>
            <p:cNvSpPr txBox="1"/>
            <p:nvPr/>
          </p:nvSpPr>
          <p:spPr>
            <a:xfrm>
              <a:off x="4670734" y="4335669"/>
              <a:ext cx="801823" cy="307777"/>
            </a:xfrm>
            <a:prstGeom prst="rect">
              <a:avLst/>
            </a:prstGeom>
            <a:noFill/>
          </p:spPr>
          <p:txBody>
            <a:bodyPr wrap="none" rtlCol="0">
              <a:spAutoFit/>
            </a:bodyPr>
            <a:lstStyle/>
            <a:p>
              <a:r>
                <a:rPr lang="es-MX" sz="1400" dirty="0" smtClean="0"/>
                <a:t>VT-VMN</a:t>
              </a:r>
              <a:endParaRPr lang="es-MX" sz="1400" dirty="0"/>
            </a:p>
          </p:txBody>
        </p:sp>
        <p:sp>
          <p:nvSpPr>
            <p:cNvPr id="16" name="15 CuadroTexto"/>
            <p:cNvSpPr txBox="1"/>
            <p:nvPr/>
          </p:nvSpPr>
          <p:spPr>
            <a:xfrm>
              <a:off x="4871400" y="4563631"/>
              <a:ext cx="375424" cy="307777"/>
            </a:xfrm>
            <a:prstGeom prst="rect">
              <a:avLst/>
            </a:prstGeom>
            <a:noFill/>
          </p:spPr>
          <p:txBody>
            <a:bodyPr wrap="none" rtlCol="0">
              <a:spAutoFit/>
            </a:bodyPr>
            <a:lstStyle/>
            <a:p>
              <a:r>
                <a:rPr lang="es-MX" sz="1400" dirty="0" smtClean="0"/>
                <a:t>VT</a:t>
              </a:r>
              <a:endParaRPr lang="es-MX" sz="1400" dirty="0"/>
            </a:p>
          </p:txBody>
        </p:sp>
        <p:sp>
          <p:nvSpPr>
            <p:cNvPr id="17" name="16 CuadroTexto"/>
            <p:cNvSpPr txBox="1"/>
            <p:nvPr/>
          </p:nvSpPr>
          <p:spPr>
            <a:xfrm>
              <a:off x="5357818" y="4442780"/>
              <a:ext cx="591829" cy="307777"/>
            </a:xfrm>
            <a:prstGeom prst="rect">
              <a:avLst/>
            </a:prstGeom>
            <a:noFill/>
          </p:spPr>
          <p:txBody>
            <a:bodyPr wrap="none" rtlCol="0">
              <a:spAutoFit/>
            </a:bodyPr>
            <a:lstStyle/>
            <a:p>
              <a:r>
                <a:rPr lang="es-MX" sz="1400" dirty="0" smtClean="0"/>
                <a:t>X 100</a:t>
              </a:r>
              <a:endParaRPr lang="es-MX" sz="1400" dirty="0"/>
            </a:p>
          </p:txBody>
        </p:sp>
        <p:cxnSp>
          <p:nvCxnSpPr>
            <p:cNvPr id="18" name="17 Conector recto"/>
            <p:cNvCxnSpPr/>
            <p:nvPr/>
          </p:nvCxnSpPr>
          <p:spPr>
            <a:xfrm>
              <a:off x="4714876" y="4585656"/>
              <a:ext cx="71438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18 CuadroTexto"/>
            <p:cNvSpPr txBox="1"/>
            <p:nvPr/>
          </p:nvSpPr>
          <p:spPr>
            <a:xfrm>
              <a:off x="4214810" y="4429132"/>
              <a:ext cx="569387" cy="307777"/>
            </a:xfrm>
            <a:prstGeom prst="rect">
              <a:avLst/>
            </a:prstGeom>
            <a:noFill/>
          </p:spPr>
          <p:txBody>
            <a:bodyPr wrap="none" rtlCol="0">
              <a:spAutoFit/>
            </a:bodyPr>
            <a:lstStyle/>
            <a:p>
              <a:r>
                <a:rPr lang="es-MX" sz="1400" dirty="0" smtClean="0"/>
                <a:t>VCR=</a:t>
              </a:r>
              <a:endParaRPr lang="es-MX" sz="1400" dirty="0"/>
            </a:p>
          </p:txBody>
        </p:sp>
      </p:grpSp>
      <p:sp>
        <p:nvSpPr>
          <p:cNvPr id="22" name="21 CuadroTexto"/>
          <p:cNvSpPr txBox="1"/>
          <p:nvPr/>
        </p:nvSpPr>
        <p:spPr>
          <a:xfrm>
            <a:off x="957192" y="3643314"/>
            <a:ext cx="1810047" cy="584775"/>
          </a:xfrm>
          <a:prstGeom prst="rect">
            <a:avLst/>
          </a:prstGeom>
          <a:noFill/>
        </p:spPr>
        <p:txBody>
          <a:bodyPr wrap="none" rtlCol="0">
            <a:spAutoFit/>
          </a:bodyPr>
          <a:lstStyle/>
          <a:p>
            <a:pPr algn="ctr"/>
            <a:r>
              <a:rPr lang="es-MX" sz="1600" b="1" dirty="0" smtClean="0">
                <a:solidFill>
                  <a:srgbClr val="FF0000"/>
                </a:solidFill>
              </a:rPr>
              <a:t>MÉTODO DE </a:t>
            </a:r>
          </a:p>
          <a:p>
            <a:pPr algn="ctr"/>
            <a:r>
              <a:rPr lang="es-MX" sz="1600" b="1" dirty="0" smtClean="0">
                <a:solidFill>
                  <a:srgbClr val="FF0000"/>
                </a:solidFill>
              </a:rPr>
              <a:t>COSTO NETO (50%)</a:t>
            </a:r>
            <a:endParaRPr lang="es-MX" sz="1600" b="1" dirty="0">
              <a:solidFill>
                <a:srgbClr val="FF0000"/>
              </a:solidFill>
            </a:endParaRPr>
          </a:p>
        </p:txBody>
      </p:sp>
      <p:sp>
        <p:nvSpPr>
          <p:cNvPr id="23" name="22 CuadroTexto"/>
          <p:cNvSpPr txBox="1"/>
          <p:nvPr/>
        </p:nvSpPr>
        <p:spPr>
          <a:xfrm>
            <a:off x="814316" y="4915927"/>
            <a:ext cx="2186048" cy="584775"/>
          </a:xfrm>
          <a:prstGeom prst="rect">
            <a:avLst/>
          </a:prstGeom>
          <a:noFill/>
        </p:spPr>
        <p:txBody>
          <a:bodyPr wrap="none" rtlCol="0">
            <a:spAutoFit/>
          </a:bodyPr>
          <a:lstStyle/>
          <a:p>
            <a:pPr algn="ctr"/>
            <a:r>
              <a:rPr lang="es-MX" sz="1600" b="1" dirty="0" smtClean="0">
                <a:solidFill>
                  <a:srgbClr val="FF0000"/>
                </a:solidFill>
              </a:rPr>
              <a:t>MÉTODO DE VALOR DE </a:t>
            </a:r>
          </a:p>
          <a:p>
            <a:pPr algn="ctr"/>
            <a:r>
              <a:rPr lang="es-MX" sz="1600" b="1" dirty="0" smtClean="0">
                <a:solidFill>
                  <a:srgbClr val="FF0000"/>
                </a:solidFill>
              </a:rPr>
              <a:t>TRANSACCIÓN (60%)</a:t>
            </a:r>
            <a:endParaRPr lang="es-MX" sz="1600" b="1" dirty="0">
              <a:solidFill>
                <a:srgbClr val="FF0000"/>
              </a:solidFill>
            </a:endParaRPr>
          </a:p>
        </p:txBody>
      </p:sp>
      <p:sp>
        <p:nvSpPr>
          <p:cNvPr id="24" name="23 CuadroTexto"/>
          <p:cNvSpPr txBox="1"/>
          <p:nvPr/>
        </p:nvSpPr>
        <p:spPr>
          <a:xfrm>
            <a:off x="3428992" y="4214818"/>
            <a:ext cx="5143536" cy="1569660"/>
          </a:xfrm>
          <a:prstGeom prst="rect">
            <a:avLst/>
          </a:prstGeom>
          <a:noFill/>
        </p:spPr>
        <p:txBody>
          <a:bodyPr wrap="square" rtlCol="0">
            <a:spAutoFit/>
          </a:bodyPr>
          <a:lstStyle/>
          <a:p>
            <a:pPr algn="just"/>
            <a:r>
              <a:rPr lang="es-MX" sz="1600" b="1" dirty="0" smtClean="0"/>
              <a:t>DONDE:</a:t>
            </a:r>
          </a:p>
          <a:p>
            <a:pPr algn="just"/>
            <a:r>
              <a:rPr lang="es-MX" sz="1600" b="1" dirty="0" smtClean="0"/>
              <a:t>VCR</a:t>
            </a:r>
            <a:r>
              <a:rPr lang="es-MX" sz="1600" dirty="0" smtClean="0"/>
              <a:t> = VALOR DE CONTENIDO REGIONAL</a:t>
            </a:r>
          </a:p>
          <a:p>
            <a:pPr algn="just"/>
            <a:r>
              <a:rPr lang="es-MX" sz="1600" b="1" dirty="0" smtClean="0"/>
              <a:t>CN</a:t>
            </a:r>
            <a:r>
              <a:rPr lang="es-MX" sz="1600" dirty="0" smtClean="0"/>
              <a:t> = COSTO NETO (costo neto del producto)</a:t>
            </a:r>
          </a:p>
          <a:p>
            <a:pPr algn="just"/>
            <a:r>
              <a:rPr lang="es-MX" sz="1600" b="1" dirty="0" smtClean="0"/>
              <a:t>VT</a:t>
            </a:r>
            <a:r>
              <a:rPr lang="es-MX" sz="1600" dirty="0" smtClean="0"/>
              <a:t> = VALOR DE TRANSACCIÓN (valor de transacción del producto)</a:t>
            </a:r>
          </a:p>
          <a:p>
            <a:pPr algn="just"/>
            <a:r>
              <a:rPr lang="es-MX" sz="1600" b="1" dirty="0" smtClean="0"/>
              <a:t>VMN</a:t>
            </a:r>
            <a:r>
              <a:rPr lang="es-MX" sz="1600" dirty="0" smtClean="0"/>
              <a:t> = VALOR DE MERCANCIAS NO ORIGINARIAS</a:t>
            </a:r>
            <a:endParaRPr lang="es-MX"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214282" y="142876"/>
            <a:ext cx="8786874" cy="1071546"/>
            <a:chOff x="0" y="0"/>
            <a:chExt cx="9144000" cy="1071546"/>
          </a:xfrm>
        </p:grpSpPr>
        <p:sp>
          <p:nvSpPr>
            <p:cNvPr id="3" name="2 Rectángulo"/>
            <p:cNvSpPr/>
            <p:nvPr/>
          </p:nvSpPr>
          <p:spPr>
            <a:xfrm>
              <a:off x="0" y="0"/>
              <a:ext cx="9144000" cy="107154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 name="Picture 8"/>
            <p:cNvPicPr>
              <a:picLocks noChangeAspect="1" noChangeArrowheads="1"/>
            </p:cNvPicPr>
            <p:nvPr/>
          </p:nvPicPr>
          <p:blipFill>
            <a:blip r:embed="rId2" cstate="print"/>
            <a:srcRect/>
            <a:stretch>
              <a:fillRect/>
            </a:stretch>
          </p:blipFill>
          <p:spPr bwMode="auto">
            <a:xfrm>
              <a:off x="7358082" y="71420"/>
              <a:ext cx="1682750" cy="928688"/>
            </a:xfrm>
            <a:prstGeom prst="rect">
              <a:avLst/>
            </a:prstGeom>
            <a:noFill/>
            <a:ln w="9525">
              <a:noFill/>
              <a:miter lim="800000"/>
              <a:headEnd/>
              <a:tailEnd/>
            </a:ln>
          </p:spPr>
        </p:pic>
      </p:grpSp>
      <p:sp>
        <p:nvSpPr>
          <p:cNvPr id="5" name="4 CuadroTexto"/>
          <p:cNvSpPr txBox="1"/>
          <p:nvPr/>
        </p:nvSpPr>
        <p:spPr>
          <a:xfrm>
            <a:off x="142844" y="156500"/>
            <a:ext cx="6715172" cy="1015663"/>
          </a:xfrm>
          <a:prstGeom prst="rect">
            <a:avLst/>
          </a:prstGeom>
          <a:noFill/>
        </p:spPr>
        <p:txBody>
          <a:bodyPr wrap="square" rtlCol="0">
            <a:spAutoFit/>
          </a:bodyPr>
          <a:lstStyle/>
          <a:p>
            <a:pPr algn="ctr"/>
            <a:r>
              <a:rPr lang="es-MX" sz="3000" b="1" dirty="0" smtClean="0">
                <a:solidFill>
                  <a:schemeClr val="bg1"/>
                </a:solidFill>
                <a:latin typeface="Arial" pitchFamily="34" charset="0"/>
                <a:cs typeface="Arial" pitchFamily="34" charset="0"/>
              </a:rPr>
              <a:t>MÉTODOS PARA DETERMINAR EL ORIGEN </a:t>
            </a:r>
            <a:endParaRPr lang="es-MX" sz="3000" b="1" dirty="0">
              <a:solidFill>
                <a:schemeClr val="bg1"/>
              </a:solidFill>
              <a:latin typeface="Arial" pitchFamily="34" charset="0"/>
              <a:cs typeface="Arial" pitchFamily="34" charset="0"/>
            </a:endParaRPr>
          </a:p>
        </p:txBody>
      </p:sp>
      <p:sp>
        <p:nvSpPr>
          <p:cNvPr id="3073" name="Rectangle 1"/>
          <p:cNvSpPr>
            <a:spLocks noChangeArrowheads="1"/>
          </p:cNvSpPr>
          <p:nvPr/>
        </p:nvSpPr>
        <p:spPr bwMode="auto">
          <a:xfrm>
            <a:off x="428596" y="1428736"/>
            <a:ext cx="8286808" cy="3093154"/>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42900" algn="l"/>
                <a:tab pos="400050" algn="l"/>
                <a:tab pos="971550" algn="l"/>
                <a:tab pos="1257300" algn="l"/>
              </a:tabLst>
            </a:pPr>
            <a:r>
              <a:rPr kumimoji="0" lang="es-MX" b="1" i="0" u="sng" strike="noStrike" cap="none" normalizeH="0" baseline="0" dirty="0" smtClean="0">
                <a:ln>
                  <a:noFill/>
                </a:ln>
                <a:solidFill>
                  <a:srgbClr val="FF0000"/>
                </a:solidFill>
                <a:effectLst/>
                <a:latin typeface="Arial" pitchFamily="34" charset="0"/>
                <a:cs typeface="Times New Roman" pitchFamily="18" charset="0"/>
              </a:rPr>
              <a:t>PROCESOS ESPECIFICOS DE FABRICACION</a:t>
            </a:r>
          </a:p>
          <a:p>
            <a:pPr marL="0" marR="0" lvl="0" indent="0" algn="just" defTabSz="914400" rtl="0" eaLnBrk="1" fontAlgn="base" latinLnBrk="0" hangingPunct="1">
              <a:lnSpc>
                <a:spcPct val="100000"/>
              </a:lnSpc>
              <a:spcBef>
                <a:spcPct val="0"/>
              </a:spcBef>
              <a:spcAft>
                <a:spcPct val="0"/>
              </a:spcAft>
              <a:buClrTx/>
              <a:buSzTx/>
              <a:buFontTx/>
              <a:buNone/>
              <a:tabLst>
                <a:tab pos="342900" algn="l"/>
                <a:tab pos="400050" algn="l"/>
                <a:tab pos="971550" algn="l"/>
                <a:tab pos="1257300" algn="l"/>
              </a:tabLst>
            </a:pPr>
            <a:endParaRPr kumimoji="0" lang="en-US" b="1" i="0" u="sng" strike="noStrike" cap="none" normalizeH="0" baseline="0" dirty="0" smtClean="0">
              <a:ln>
                <a:noFill/>
              </a:ln>
              <a:solidFill>
                <a:srgbClr val="FF0000"/>
              </a:solidFill>
              <a:effectLst/>
              <a:latin typeface="Arial"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400050" algn="l"/>
                <a:tab pos="971550" algn="l"/>
                <a:tab pos="1257300" algn="l"/>
              </a:tabLst>
            </a:pPr>
            <a:r>
              <a:rPr kumimoji="0" lang="es-MX"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En ocasiones, la producción de ciertos productos tiene un proceso principal, mismo que de llevarse a cabo en un determinado país o región, será suficiente para que el bien final se califique como originario. </a:t>
            </a:r>
          </a:p>
          <a:p>
            <a:pPr marL="0" marR="0" lvl="0" indent="0" algn="just" defTabSz="914400" rtl="0" eaLnBrk="0" fontAlgn="base" latinLnBrk="0" hangingPunct="0">
              <a:lnSpc>
                <a:spcPct val="100000"/>
              </a:lnSpc>
              <a:spcBef>
                <a:spcPct val="0"/>
              </a:spcBef>
              <a:spcAft>
                <a:spcPct val="0"/>
              </a:spcAft>
              <a:buClrTx/>
              <a:buSzTx/>
              <a:buFontTx/>
              <a:buNone/>
              <a:tabLst>
                <a:tab pos="342900" algn="l"/>
                <a:tab pos="400050" algn="l"/>
                <a:tab pos="971550" algn="l"/>
                <a:tab pos="1257300" algn="l"/>
              </a:tabLst>
            </a:pPr>
            <a:endParaRPr lang="es-MX" dirty="0" smtClean="0">
              <a:latin typeface="Arial"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400050" algn="l"/>
                <a:tab pos="971550" algn="l"/>
                <a:tab pos="1257300" algn="l"/>
              </a:tabLst>
            </a:pPr>
            <a:r>
              <a:rPr kumimoji="0" lang="es-MX"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En este caso, se establece en la regla de origen especifica, cual o cuales procesos debe haber sido sometida la mercancía, como ejemplo de lo anterior, tenemos el caso de la regla de origen correspondiente a la </a:t>
            </a:r>
            <a:r>
              <a:rPr kumimoji="0" lang="es-MX"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subpartida</a:t>
            </a:r>
            <a:r>
              <a:rPr kumimoji="0" lang="es-MX"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s-MX" b="1" i="0" u="sng"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6101.10</a:t>
            </a:r>
            <a:r>
              <a:rPr kumimoji="0" lang="es-MX"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en la que se exige que el producto hubiera sido </a:t>
            </a:r>
            <a:r>
              <a:rPr kumimoji="0" lang="es-MX" b="1" i="0" u="sng"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cortado o tejido y cosido </a:t>
            </a:r>
            <a:r>
              <a:rPr kumimoji="0" lang="es-MX"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en el país cuyo origen pretende atribuírsele.</a:t>
            </a:r>
            <a:r>
              <a:rPr kumimoji="0" lang="es-MX" b="0" i="0" u="none" strike="noStrike" cap="none" normalizeH="0" baseline="0" dirty="0" smtClean="0">
                <a:ln>
                  <a:noFill/>
                </a:ln>
                <a:solidFill>
                  <a:schemeClr val="tx1"/>
                </a:solidFill>
                <a:effectLst/>
                <a:latin typeface="Arial" pitchFamily="34" charset="0"/>
                <a:cs typeface="Arial" pitchFamily="34" charset="0"/>
              </a:rPr>
              <a:t> </a:t>
            </a:r>
          </a:p>
        </p:txBody>
      </p:sp>
      <p:pic>
        <p:nvPicPr>
          <p:cNvPr id="7" name="6 Imagen" descr="prenda de algod.jpg"/>
          <p:cNvPicPr>
            <a:picLocks noChangeAspect="1"/>
          </p:cNvPicPr>
          <p:nvPr/>
        </p:nvPicPr>
        <p:blipFill>
          <a:blip r:embed="rId3" cstate="print"/>
          <a:stretch>
            <a:fillRect/>
          </a:stretch>
        </p:blipFill>
        <p:spPr>
          <a:xfrm>
            <a:off x="6715140" y="4643446"/>
            <a:ext cx="2071702" cy="207170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214282" y="142876"/>
            <a:ext cx="8786874" cy="1071546"/>
            <a:chOff x="0" y="0"/>
            <a:chExt cx="9144000" cy="1071546"/>
          </a:xfrm>
        </p:grpSpPr>
        <p:sp>
          <p:nvSpPr>
            <p:cNvPr id="3" name="2 Rectángulo"/>
            <p:cNvSpPr/>
            <p:nvPr/>
          </p:nvSpPr>
          <p:spPr>
            <a:xfrm>
              <a:off x="0" y="0"/>
              <a:ext cx="9144000" cy="107154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 name="Picture 8"/>
            <p:cNvPicPr>
              <a:picLocks noChangeAspect="1" noChangeArrowheads="1"/>
            </p:cNvPicPr>
            <p:nvPr/>
          </p:nvPicPr>
          <p:blipFill>
            <a:blip r:embed="rId2" cstate="print"/>
            <a:srcRect/>
            <a:stretch>
              <a:fillRect/>
            </a:stretch>
          </p:blipFill>
          <p:spPr bwMode="auto">
            <a:xfrm>
              <a:off x="7358082" y="71420"/>
              <a:ext cx="1682750" cy="928688"/>
            </a:xfrm>
            <a:prstGeom prst="rect">
              <a:avLst/>
            </a:prstGeom>
            <a:noFill/>
            <a:ln w="9525">
              <a:noFill/>
              <a:miter lim="800000"/>
              <a:headEnd/>
              <a:tailEnd/>
            </a:ln>
          </p:spPr>
        </p:pic>
      </p:grpSp>
      <p:sp>
        <p:nvSpPr>
          <p:cNvPr id="5" name="4 CuadroTexto"/>
          <p:cNvSpPr txBox="1"/>
          <p:nvPr/>
        </p:nvSpPr>
        <p:spPr>
          <a:xfrm>
            <a:off x="142844" y="156500"/>
            <a:ext cx="6715172" cy="1015663"/>
          </a:xfrm>
          <a:prstGeom prst="rect">
            <a:avLst/>
          </a:prstGeom>
          <a:noFill/>
        </p:spPr>
        <p:txBody>
          <a:bodyPr wrap="square" rtlCol="0">
            <a:spAutoFit/>
          </a:bodyPr>
          <a:lstStyle/>
          <a:p>
            <a:pPr algn="ctr"/>
            <a:r>
              <a:rPr lang="es-MX" sz="3000" b="1" dirty="0" smtClean="0">
                <a:solidFill>
                  <a:schemeClr val="bg1"/>
                </a:solidFill>
                <a:latin typeface="Arial" pitchFamily="34" charset="0"/>
                <a:cs typeface="Arial" pitchFamily="34" charset="0"/>
              </a:rPr>
              <a:t>MÉTODOS PARA DETERMINAR EL ORIGEN </a:t>
            </a:r>
            <a:endParaRPr lang="es-MX" sz="3000" b="1" dirty="0">
              <a:solidFill>
                <a:schemeClr val="bg1"/>
              </a:solidFill>
              <a:latin typeface="Arial" pitchFamily="34" charset="0"/>
              <a:cs typeface="Arial" pitchFamily="34" charset="0"/>
            </a:endParaRPr>
          </a:p>
        </p:txBody>
      </p:sp>
      <p:sp>
        <p:nvSpPr>
          <p:cNvPr id="2049" name="Rectangle 1"/>
          <p:cNvSpPr>
            <a:spLocks noChangeArrowheads="1"/>
          </p:cNvSpPr>
          <p:nvPr/>
        </p:nvSpPr>
        <p:spPr bwMode="auto">
          <a:xfrm>
            <a:off x="285720" y="1428736"/>
            <a:ext cx="8572560" cy="1554272"/>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42900" algn="l"/>
                <a:tab pos="400050" algn="l"/>
                <a:tab pos="971550" algn="l"/>
                <a:tab pos="1257300" algn="l"/>
              </a:tabLst>
            </a:pPr>
            <a:r>
              <a:rPr kumimoji="0" lang="es-MX" b="1" i="0" u="none" strike="noStrike" cap="none" normalizeH="0" baseline="0" dirty="0" smtClean="0">
                <a:ln>
                  <a:noFill/>
                </a:ln>
                <a:solidFill>
                  <a:srgbClr val="FF0000"/>
                </a:solidFill>
                <a:effectLst/>
                <a:latin typeface="Arial" pitchFamily="34" charset="0"/>
                <a:cs typeface="Times New Roman" pitchFamily="18" charset="0"/>
              </a:rPr>
              <a:t>OPERACIONES DISTINTAS A UN PROCESAMIENTO MENOR</a:t>
            </a:r>
          </a:p>
          <a:p>
            <a:pPr marL="0" marR="0" lvl="0" indent="0" algn="just" defTabSz="914400" rtl="0" eaLnBrk="1" fontAlgn="base" latinLnBrk="0" hangingPunct="1">
              <a:lnSpc>
                <a:spcPct val="100000"/>
              </a:lnSpc>
              <a:spcBef>
                <a:spcPct val="0"/>
              </a:spcBef>
              <a:spcAft>
                <a:spcPct val="0"/>
              </a:spcAft>
              <a:buClrTx/>
              <a:buSzTx/>
              <a:buFontTx/>
              <a:buNone/>
              <a:tabLst>
                <a:tab pos="342900" algn="l"/>
                <a:tab pos="400050" algn="l"/>
                <a:tab pos="971550" algn="l"/>
                <a:tab pos="1257300" algn="l"/>
              </a:tabLst>
            </a:pPr>
            <a:endParaRPr kumimoji="0" lang="en-US" sz="800" b="0" i="0" u="none" strike="noStrike" cap="none" normalizeH="0" baseline="0" dirty="0" smtClean="0">
              <a:ln>
                <a:noFill/>
              </a:ln>
              <a:solidFill>
                <a:schemeClr val="tx1"/>
              </a:solidFill>
              <a:effectLst/>
              <a:latin typeface="Arial"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400050" algn="l"/>
                <a:tab pos="971550" algn="l"/>
                <a:tab pos="1257300" algn="l"/>
              </a:tabLst>
            </a:pPr>
            <a:r>
              <a:rPr kumimoji="0" lang="es-MX"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En algunas disposiciones relativas a la determinación del país de origen y únicamente para el caso de que </a:t>
            </a:r>
            <a:r>
              <a:rPr kumimoji="0" lang="es-MX" b="1" i="0" u="sng" strike="noStrike" cap="none" normalizeH="0" baseline="0" dirty="0" smtClean="0">
                <a:ln>
                  <a:noFill/>
                </a:ln>
                <a:effectLst/>
                <a:latin typeface="Arial" pitchFamily="34" charset="0"/>
                <a:ea typeface="Times New Roman" pitchFamily="18" charset="0"/>
                <a:cs typeface="Times New Roman" pitchFamily="18" charset="0"/>
              </a:rPr>
              <a:t>no exista regla de origen</a:t>
            </a:r>
            <a:r>
              <a:rPr kumimoji="0" lang="es-MX"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específicamente aplicable a un determinado producto, se utiliza como regla para la determinación el concepto de “operaciones distintas a un procesamiento menor”.</a:t>
            </a:r>
            <a:endParaRPr kumimoji="0" lang="es-MX" b="0" i="0" u="none" strike="noStrike" cap="none" normalizeH="0" baseline="0" dirty="0" smtClean="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500034" y="3295723"/>
            <a:ext cx="814393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tab pos="342900" algn="l"/>
                <a:tab pos="400050" algn="l"/>
                <a:tab pos="457200" algn="l"/>
                <a:tab pos="971550" algn="l"/>
                <a:tab pos="1257300" algn="l"/>
              </a:tabLst>
            </a:pPr>
            <a:r>
              <a:rPr kumimoji="0" lang="es-MX"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simple dilución en agua o en otra sustancia que no altere materialmente las características del bien.</a:t>
            </a:r>
          </a:p>
          <a:p>
            <a:pPr marL="0" marR="0" lvl="0" indent="0" algn="just" defTabSz="914400" rtl="0" eaLnBrk="1" fontAlgn="base" latinLnBrk="0" hangingPunct="1">
              <a:lnSpc>
                <a:spcPct val="100000"/>
              </a:lnSpc>
              <a:spcBef>
                <a:spcPct val="0"/>
              </a:spcBef>
              <a:spcAft>
                <a:spcPct val="0"/>
              </a:spcAft>
              <a:buClrTx/>
              <a:buSzTx/>
              <a:tabLst>
                <a:tab pos="342900" algn="l"/>
                <a:tab pos="400050" algn="l"/>
                <a:tab pos="457200" algn="l"/>
                <a:tab pos="971550" algn="l"/>
                <a:tab pos="1257300" algn="l"/>
              </a:tabLst>
            </a:pPr>
            <a:endParaRPr kumimoji="0" lang="es-MX"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342900" algn="l"/>
                <a:tab pos="400050" algn="l"/>
                <a:tab pos="457200" algn="l"/>
                <a:tab pos="971550" algn="l"/>
                <a:tab pos="1257300" algn="l"/>
              </a:tabLst>
            </a:pPr>
            <a:r>
              <a:rPr kumimoji="0" lang="es-MX"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limpieza, inclusive la remoción de oxido, grasa, pintura u otros recubrimientos.</a:t>
            </a:r>
            <a:r>
              <a:rPr kumimoji="0" lang="es-MX" sz="16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tabLst>
                <a:tab pos="342900" algn="l"/>
                <a:tab pos="400050" algn="l"/>
                <a:tab pos="457200" algn="l"/>
                <a:tab pos="971550" algn="l"/>
                <a:tab pos="1257300" algn="l"/>
              </a:tabLst>
            </a:pP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algn="just">
              <a:buFont typeface="Wingdings" pitchFamily="2" charset="2"/>
              <a:buChar char="Ø"/>
            </a:pPr>
            <a:r>
              <a:rPr lang="es-MX" sz="1600" dirty="0" smtClean="0">
                <a:latin typeface="Arial" pitchFamily="34" charset="0"/>
                <a:cs typeface="Arial" pitchFamily="34" charset="0"/>
              </a:rPr>
              <a:t> El rebajado, limado o cortado en pequeñas cantidades de materiales excedentes.</a:t>
            </a:r>
          </a:p>
          <a:p>
            <a:pPr lvl="0" algn="just"/>
            <a:endParaRPr lang="es-MX" sz="1600" dirty="0" smtClean="0">
              <a:latin typeface="Arial" pitchFamily="34" charset="0"/>
              <a:cs typeface="Arial" pitchFamily="34" charset="0"/>
            </a:endParaRPr>
          </a:p>
          <a:p>
            <a:pPr algn="just">
              <a:buFont typeface="Wingdings" pitchFamily="2" charset="2"/>
              <a:buChar char="Ø"/>
            </a:pPr>
            <a:r>
              <a:rPr lang="es-MX" sz="1600" dirty="0" smtClean="0">
                <a:latin typeface="Arial" pitchFamily="34" charset="0"/>
                <a:cs typeface="Arial" pitchFamily="34" charset="0"/>
              </a:rPr>
              <a:t> La descarga, recarga o cualquier otra operación necesaria para mantener al bien en buenas condiciones.</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214282" y="142876"/>
            <a:ext cx="8786874" cy="1071546"/>
            <a:chOff x="0" y="0"/>
            <a:chExt cx="9144000" cy="1071546"/>
          </a:xfrm>
        </p:grpSpPr>
        <p:sp>
          <p:nvSpPr>
            <p:cNvPr id="3" name="2 Rectángulo"/>
            <p:cNvSpPr/>
            <p:nvPr/>
          </p:nvSpPr>
          <p:spPr>
            <a:xfrm>
              <a:off x="0" y="0"/>
              <a:ext cx="9144000" cy="107154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 name="Picture 8"/>
            <p:cNvPicPr>
              <a:picLocks noChangeAspect="1" noChangeArrowheads="1"/>
            </p:cNvPicPr>
            <p:nvPr/>
          </p:nvPicPr>
          <p:blipFill>
            <a:blip r:embed="rId2" cstate="print"/>
            <a:srcRect/>
            <a:stretch>
              <a:fillRect/>
            </a:stretch>
          </p:blipFill>
          <p:spPr bwMode="auto">
            <a:xfrm>
              <a:off x="7358082" y="71420"/>
              <a:ext cx="1682750" cy="928688"/>
            </a:xfrm>
            <a:prstGeom prst="rect">
              <a:avLst/>
            </a:prstGeom>
            <a:noFill/>
            <a:ln w="9525">
              <a:noFill/>
              <a:miter lim="800000"/>
              <a:headEnd/>
              <a:tailEnd/>
            </a:ln>
          </p:spPr>
        </p:pic>
      </p:grpSp>
      <p:sp>
        <p:nvSpPr>
          <p:cNvPr id="5" name="4 CuadroTexto"/>
          <p:cNvSpPr txBox="1"/>
          <p:nvPr/>
        </p:nvSpPr>
        <p:spPr>
          <a:xfrm>
            <a:off x="285720" y="374672"/>
            <a:ext cx="3857652" cy="553998"/>
          </a:xfrm>
          <a:prstGeom prst="rect">
            <a:avLst/>
          </a:prstGeom>
          <a:noFill/>
        </p:spPr>
        <p:txBody>
          <a:bodyPr wrap="square" rtlCol="0">
            <a:spAutoFit/>
          </a:bodyPr>
          <a:lstStyle/>
          <a:p>
            <a:pPr algn="ctr"/>
            <a:r>
              <a:rPr lang="es-MX" sz="3000" b="1" dirty="0" smtClean="0">
                <a:solidFill>
                  <a:schemeClr val="bg1"/>
                </a:solidFill>
                <a:latin typeface="Arial" pitchFamily="34" charset="0"/>
                <a:cs typeface="Arial" pitchFamily="34" charset="0"/>
              </a:rPr>
              <a:t>OTROS MÉTODOS</a:t>
            </a:r>
            <a:endParaRPr lang="es-MX" sz="3000" b="1" dirty="0">
              <a:solidFill>
                <a:schemeClr val="bg1"/>
              </a:solidFill>
              <a:latin typeface="Arial" pitchFamily="34" charset="0"/>
              <a:cs typeface="Arial" pitchFamily="34" charset="0"/>
            </a:endParaRPr>
          </a:p>
        </p:txBody>
      </p:sp>
      <p:sp>
        <p:nvSpPr>
          <p:cNvPr id="6" name="5 Rectángulo"/>
          <p:cNvSpPr/>
          <p:nvPr/>
        </p:nvSpPr>
        <p:spPr>
          <a:xfrm>
            <a:off x="428596" y="1428736"/>
            <a:ext cx="8286808" cy="2277547"/>
          </a:xfrm>
          <a:prstGeom prst="rect">
            <a:avLst/>
          </a:prstGeom>
        </p:spPr>
        <p:txBody>
          <a:bodyPr wrap="square">
            <a:spAutoFit/>
          </a:bodyPr>
          <a:lstStyle/>
          <a:p>
            <a:pPr algn="just"/>
            <a:r>
              <a:rPr lang="es-MX" b="1" u="sng" dirty="0" smtClean="0">
                <a:solidFill>
                  <a:srgbClr val="FF0000"/>
                </a:solidFill>
                <a:latin typeface="Arial" pitchFamily="34" charset="0"/>
                <a:cs typeface="Arial" pitchFamily="34" charset="0"/>
              </a:rPr>
              <a:t>ACUMULACIÓN</a:t>
            </a:r>
          </a:p>
          <a:p>
            <a:pPr algn="just"/>
            <a:endParaRPr lang="es-MX" sz="800" b="1" u="sng" dirty="0" smtClean="0">
              <a:latin typeface="Arial" pitchFamily="34" charset="0"/>
              <a:cs typeface="Arial" pitchFamily="34" charset="0"/>
            </a:endParaRPr>
          </a:p>
          <a:p>
            <a:pPr algn="just"/>
            <a:r>
              <a:rPr lang="es-MX" dirty="0" smtClean="0">
                <a:latin typeface="Arial" pitchFamily="34" charset="0"/>
                <a:cs typeface="Arial" pitchFamily="34" charset="0"/>
              </a:rPr>
              <a:t>Consiste en poder restar de la variable de mercancías no originarias (VMN), el porcentaje de contenido regional correspondiente a los procesos productivos efectuados en la región. </a:t>
            </a:r>
          </a:p>
          <a:p>
            <a:pPr algn="just"/>
            <a:endParaRPr lang="es-MX" sz="800" dirty="0" smtClean="0">
              <a:latin typeface="Arial" pitchFamily="34" charset="0"/>
              <a:cs typeface="Arial" pitchFamily="34" charset="0"/>
            </a:endParaRPr>
          </a:p>
          <a:p>
            <a:pPr algn="just"/>
            <a:r>
              <a:rPr lang="es-MX" dirty="0" smtClean="0">
                <a:latin typeface="Arial" pitchFamily="34" charset="0"/>
                <a:cs typeface="Arial" pitchFamily="34" charset="0"/>
              </a:rPr>
              <a:t>En otras palabras, considerar ese porcentaje dentro del computo del valor de las mercancías originarias, por lo que no se consideraran como mercancía originaria los manubrios, pero si el contenido regional hecho a estos.</a:t>
            </a:r>
            <a:endParaRPr lang="es-MX" dirty="0">
              <a:latin typeface="Arial" pitchFamily="34" charset="0"/>
              <a:cs typeface="Arial" pitchFamily="34" charset="0"/>
            </a:endParaRPr>
          </a:p>
        </p:txBody>
      </p:sp>
      <p:sp>
        <p:nvSpPr>
          <p:cNvPr id="62465" name="Rectangle 1"/>
          <p:cNvSpPr>
            <a:spLocks noChangeArrowheads="1"/>
          </p:cNvSpPr>
          <p:nvPr/>
        </p:nvSpPr>
        <p:spPr bwMode="auto">
          <a:xfrm>
            <a:off x="428596" y="4000504"/>
            <a:ext cx="8286808" cy="198515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42900" algn="l"/>
                <a:tab pos="400050" algn="l"/>
                <a:tab pos="457200" algn="l"/>
                <a:tab pos="971550" algn="l"/>
                <a:tab pos="1257300" algn="l"/>
              </a:tabLst>
            </a:pPr>
            <a:r>
              <a:rPr kumimoji="0" lang="en-US" b="1" i="0" u="sng" strike="noStrike" cap="none" normalizeH="0" baseline="0" dirty="0" smtClean="0">
                <a:ln>
                  <a:noFill/>
                </a:ln>
                <a:solidFill>
                  <a:schemeClr val="tx1"/>
                </a:solidFill>
                <a:effectLst/>
                <a:latin typeface="Arial" pitchFamily="34" charset="0"/>
                <a:cs typeface="Times New Roman" pitchFamily="18" charset="0"/>
              </a:rPr>
              <a:t>REQUISITOS PARA LA ACUMULACIÓN</a:t>
            </a:r>
          </a:p>
          <a:p>
            <a:pPr marL="0" marR="0" lvl="0" indent="0" algn="just" defTabSz="914400" rtl="0" eaLnBrk="1" fontAlgn="base" latinLnBrk="0" hangingPunct="1">
              <a:lnSpc>
                <a:spcPct val="100000"/>
              </a:lnSpc>
              <a:spcBef>
                <a:spcPct val="0"/>
              </a:spcBef>
              <a:spcAft>
                <a:spcPct val="0"/>
              </a:spcAft>
              <a:buClrTx/>
              <a:buSzTx/>
              <a:buFontTx/>
              <a:buNone/>
              <a:tabLst>
                <a:tab pos="342900" algn="l"/>
                <a:tab pos="400050" algn="l"/>
                <a:tab pos="457200" algn="l"/>
                <a:tab pos="971550" algn="l"/>
                <a:tab pos="1257300" algn="l"/>
              </a:tabLst>
            </a:pPr>
            <a:endParaRPr kumimoji="0" lang="en-US" b="1" i="0" u="sng" strike="noStrike" cap="none" normalizeH="0" baseline="0" dirty="0" smtClean="0">
              <a:ln>
                <a:noFill/>
              </a:ln>
              <a:solidFill>
                <a:schemeClr val="tx1"/>
              </a:solidFill>
              <a:effectLst/>
              <a:latin typeface="Arial"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tab pos="342900" algn="l"/>
                <a:tab pos="400050" algn="l"/>
                <a:tab pos="457200" algn="l"/>
                <a:tab pos="971550" algn="l"/>
                <a:tab pos="1257300" algn="l"/>
              </a:tabLst>
            </a:pPr>
            <a:r>
              <a:rPr kumimoji="0" lang="es-MX"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Utilizar como método para determinar el valor de contenido regional, el método de costo neto. </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No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podrá</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utilizarse</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el de valor de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transacción</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tab pos="342900" algn="l"/>
                <a:tab pos="400050" algn="l"/>
                <a:tab pos="457200" algn="l"/>
                <a:tab pos="971550" algn="l"/>
                <a:tab pos="1257300" algn="l"/>
              </a:tabLst>
            </a:pPr>
            <a:endParaRPr kumimoji="0" lang="es-MX"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tab pos="342900" algn="l"/>
                <a:tab pos="400050" algn="l"/>
                <a:tab pos="457200" algn="l"/>
                <a:tab pos="971550" algn="l"/>
                <a:tab pos="1257300" algn="l"/>
              </a:tabLst>
            </a:pPr>
            <a:r>
              <a:rPr kumimoji="0" lang="es-MX"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Contar con elementos de prueba del contenido regional, por lo que deberá obtenerlo de sus proveedores o de los productores del bien.</a:t>
            </a:r>
            <a:endParaRPr kumimoji="0" lang="es-MX"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214282" y="142876"/>
            <a:ext cx="8786874" cy="1071546"/>
            <a:chOff x="0" y="0"/>
            <a:chExt cx="9144000" cy="1071546"/>
          </a:xfrm>
        </p:grpSpPr>
        <p:sp>
          <p:nvSpPr>
            <p:cNvPr id="3" name="2 Rectángulo"/>
            <p:cNvSpPr/>
            <p:nvPr/>
          </p:nvSpPr>
          <p:spPr>
            <a:xfrm>
              <a:off x="0" y="0"/>
              <a:ext cx="9144000" cy="107154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 name="Picture 8"/>
            <p:cNvPicPr>
              <a:picLocks noChangeAspect="1" noChangeArrowheads="1"/>
            </p:cNvPicPr>
            <p:nvPr/>
          </p:nvPicPr>
          <p:blipFill>
            <a:blip r:embed="rId2" cstate="print"/>
            <a:srcRect/>
            <a:stretch>
              <a:fillRect/>
            </a:stretch>
          </p:blipFill>
          <p:spPr bwMode="auto">
            <a:xfrm>
              <a:off x="7358082" y="71420"/>
              <a:ext cx="1682750" cy="928688"/>
            </a:xfrm>
            <a:prstGeom prst="rect">
              <a:avLst/>
            </a:prstGeom>
            <a:noFill/>
            <a:ln w="9525">
              <a:noFill/>
              <a:miter lim="800000"/>
              <a:headEnd/>
              <a:tailEnd/>
            </a:ln>
          </p:spPr>
        </p:pic>
      </p:grpSp>
      <p:sp>
        <p:nvSpPr>
          <p:cNvPr id="5" name="4 CuadroTexto"/>
          <p:cNvSpPr txBox="1"/>
          <p:nvPr/>
        </p:nvSpPr>
        <p:spPr>
          <a:xfrm>
            <a:off x="285720" y="357166"/>
            <a:ext cx="3643338" cy="553998"/>
          </a:xfrm>
          <a:prstGeom prst="rect">
            <a:avLst/>
          </a:prstGeom>
          <a:noFill/>
        </p:spPr>
        <p:txBody>
          <a:bodyPr wrap="square" rtlCol="0">
            <a:spAutoFit/>
          </a:bodyPr>
          <a:lstStyle/>
          <a:p>
            <a:pPr algn="ctr"/>
            <a:r>
              <a:rPr lang="es-MX" sz="3000" b="1" dirty="0" smtClean="0">
                <a:solidFill>
                  <a:schemeClr val="bg1"/>
                </a:solidFill>
                <a:latin typeface="Arial" pitchFamily="34" charset="0"/>
                <a:cs typeface="Arial" pitchFamily="34" charset="0"/>
              </a:rPr>
              <a:t>OTROS MÉTODOS </a:t>
            </a:r>
            <a:endParaRPr lang="es-MX" sz="3000" b="1" dirty="0">
              <a:solidFill>
                <a:schemeClr val="bg1"/>
              </a:solidFill>
              <a:latin typeface="Arial" pitchFamily="34" charset="0"/>
              <a:cs typeface="Arial" pitchFamily="34" charset="0"/>
            </a:endParaRPr>
          </a:p>
        </p:txBody>
      </p:sp>
      <p:sp>
        <p:nvSpPr>
          <p:cNvPr id="69633" name="Rectangle 1"/>
          <p:cNvSpPr>
            <a:spLocks noChangeArrowheads="1"/>
          </p:cNvSpPr>
          <p:nvPr/>
        </p:nvSpPr>
        <p:spPr bwMode="auto">
          <a:xfrm>
            <a:off x="357158" y="1428736"/>
            <a:ext cx="8429684" cy="447814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42900" algn="l"/>
                <a:tab pos="400050" algn="l"/>
                <a:tab pos="457200" algn="l"/>
                <a:tab pos="971550" algn="l"/>
                <a:tab pos="1257300" algn="l"/>
              </a:tabLst>
            </a:pPr>
            <a:r>
              <a:rPr kumimoji="0" lang="es-MX" b="1" i="0" u="sng" strike="noStrike" cap="none" normalizeH="0" baseline="0" dirty="0" smtClean="0">
                <a:ln>
                  <a:noFill/>
                </a:ln>
                <a:solidFill>
                  <a:srgbClr val="FF0000"/>
                </a:solidFill>
                <a:effectLst/>
                <a:latin typeface="Arial" pitchFamily="34" charset="0"/>
                <a:cs typeface="Times New Roman" pitchFamily="18" charset="0"/>
              </a:rPr>
              <a:t>DE  MINIMIS</a:t>
            </a:r>
          </a:p>
          <a:p>
            <a:pPr marL="0" marR="0" lvl="0" indent="0" algn="just" defTabSz="914400" rtl="0" eaLnBrk="1" fontAlgn="base" latinLnBrk="0" hangingPunct="1">
              <a:lnSpc>
                <a:spcPct val="100000"/>
              </a:lnSpc>
              <a:spcBef>
                <a:spcPct val="0"/>
              </a:spcBef>
              <a:spcAft>
                <a:spcPct val="0"/>
              </a:spcAft>
              <a:buClrTx/>
              <a:buSzTx/>
              <a:buFontTx/>
              <a:buNone/>
              <a:tabLst>
                <a:tab pos="342900" algn="l"/>
                <a:tab pos="400050" algn="l"/>
                <a:tab pos="457200" algn="l"/>
                <a:tab pos="971550" algn="l"/>
                <a:tab pos="1257300" algn="l"/>
              </a:tabLst>
            </a:pPr>
            <a:endParaRPr kumimoji="0" lang="en-US" sz="800" b="1" i="0" u="sng" strike="noStrike" cap="none" normalizeH="0" baseline="0" dirty="0" smtClean="0">
              <a:ln>
                <a:noFill/>
              </a:ln>
              <a:solidFill>
                <a:schemeClr val="tx1"/>
              </a:solidFill>
              <a:effectLst/>
              <a:latin typeface="Arial"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400050" algn="l"/>
                <a:tab pos="457200" algn="l"/>
                <a:tab pos="971550" algn="l"/>
                <a:tab pos="1257300" algn="l"/>
              </a:tabLst>
            </a:pPr>
            <a:r>
              <a:rPr kumimoji="0" lang="es-MX"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Esta posibilidad, básicamente, permite el no cumplir con la regla de cambio de clasificación arancelaria; siempre y cuando las mercancías que no cumplan con dicho salto arancelario, no representen </a:t>
            </a:r>
            <a:r>
              <a:rPr kumimoji="0" lang="es-MX" sz="1600" b="1" i="0" u="sng"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mas de un 7% </a:t>
            </a:r>
            <a:r>
              <a:rPr kumimoji="0" lang="es-MX"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(en la mayoría de los casos) del total de los insumos utilizados en la fabricación del producto final.</a:t>
            </a:r>
          </a:p>
          <a:p>
            <a:pPr marL="0" marR="0" lvl="0" indent="0" algn="just" defTabSz="914400" rtl="0" eaLnBrk="0" fontAlgn="base" latinLnBrk="0" hangingPunct="0">
              <a:lnSpc>
                <a:spcPct val="100000"/>
              </a:lnSpc>
              <a:spcBef>
                <a:spcPct val="0"/>
              </a:spcBef>
              <a:spcAft>
                <a:spcPct val="0"/>
              </a:spcAft>
              <a:buClrTx/>
              <a:buSzTx/>
              <a:buFontTx/>
              <a:buNone/>
              <a:tabLst>
                <a:tab pos="342900" algn="l"/>
                <a:tab pos="400050" algn="l"/>
                <a:tab pos="457200" algn="l"/>
                <a:tab pos="971550" algn="l"/>
                <a:tab pos="1257300" algn="l"/>
              </a:tabLst>
            </a:pP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400050" algn="l"/>
                <a:tab pos="457200" algn="l"/>
                <a:tab pos="971550" algn="l"/>
                <a:tab pos="1257300" algn="l"/>
              </a:tabLst>
            </a:pPr>
            <a:r>
              <a:rPr kumimoji="0" lang="es-MX"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Quedan excluidos, dependiendo del tratado comercial, de la posibilidad de utilizar la regla de </a:t>
            </a:r>
            <a:r>
              <a:rPr kumimoji="0" lang="es-MX" sz="14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minimis</a:t>
            </a:r>
            <a:r>
              <a:rPr kumimoji="0" lang="es-MX"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algunas mercancías, por ejemplo:</a:t>
            </a:r>
          </a:p>
          <a:p>
            <a:pPr marL="0" marR="0" lvl="0" indent="0" algn="just" defTabSz="914400" rtl="0" eaLnBrk="0" fontAlgn="base" latinLnBrk="0" hangingPunct="0">
              <a:lnSpc>
                <a:spcPct val="100000"/>
              </a:lnSpc>
              <a:spcBef>
                <a:spcPct val="0"/>
              </a:spcBef>
              <a:spcAft>
                <a:spcPct val="0"/>
              </a:spcAft>
              <a:buClrTx/>
              <a:buSzTx/>
              <a:buFontTx/>
              <a:buNone/>
              <a:tabLst>
                <a:tab pos="342900" algn="l"/>
                <a:tab pos="400050" algn="l"/>
                <a:tab pos="457200" algn="l"/>
                <a:tab pos="971550" algn="l"/>
                <a:tab pos="1257300" algn="l"/>
              </a:tabLst>
            </a:pPr>
            <a:endParaRPr kumimoji="0" lang="es-MX"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00050" algn="l"/>
                <a:tab pos="457200" algn="l"/>
                <a:tab pos="971550" algn="l"/>
                <a:tab pos="12573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Vegetales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y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animales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endParaRPr kumimoji="0" lang="es-MX"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00050" algn="l"/>
                <a:tab pos="457200" algn="l"/>
                <a:tab pos="971550" algn="l"/>
                <a:tab pos="12573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Leche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y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productos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lacteos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endParaRPr kumimoji="0" lang="es-MX"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00050" algn="l"/>
                <a:tab pos="457200" algn="l"/>
                <a:tab pos="971550" algn="l"/>
                <a:tab pos="12573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Huevos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de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ave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endParaRPr kumimoji="0" lang="es-MX"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00050" algn="l"/>
                <a:tab pos="457200" algn="l"/>
                <a:tab pos="971550" algn="l"/>
                <a:tab pos="12573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Miel</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natural.</a:t>
            </a:r>
            <a:endParaRPr kumimoji="0" lang="es-MX"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00050" algn="l"/>
                <a:tab pos="457200" algn="l"/>
                <a:tab pos="971550" algn="l"/>
                <a:tab pos="1257300" algn="l"/>
              </a:tabLst>
            </a:pPr>
            <a:r>
              <a:rPr kumimoji="0" lang="es-MX"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Jugo de cítricos, cuando el insumo que no cumple, es precisamente el cítrico.</a:t>
            </a:r>
            <a:endParaRPr kumimoji="0" lang="es-MX"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00050" algn="l"/>
                <a:tab pos="457200" algn="l"/>
                <a:tab pos="971550" algn="l"/>
                <a:tab pos="1257300" algn="l"/>
              </a:tabLst>
            </a:pPr>
            <a:r>
              <a:rPr kumimoji="0" lang="es-MX"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Grasa de cerdo, cuando se utilice como insumo en la preparación de grasas y aceites.</a:t>
            </a:r>
            <a:endParaRPr kumimoji="0" lang="es-MX"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00050" algn="l"/>
                <a:tab pos="457200" algn="l"/>
                <a:tab pos="971550" algn="l"/>
                <a:tab pos="1257300" algn="l"/>
              </a:tabLst>
            </a:pPr>
            <a:r>
              <a:rPr kumimoji="0" lang="es-MX"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Azúcar, utilizada en la fabricación de preparados con contenido de azúcar.</a:t>
            </a:r>
            <a:endParaRPr kumimoji="0" lang="es-MX"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00050" algn="l"/>
                <a:tab pos="457200" algn="l"/>
                <a:tab pos="971550" algn="l"/>
                <a:tab pos="1257300" algn="l"/>
              </a:tabLst>
            </a:pPr>
            <a:r>
              <a:rPr kumimoji="0" lang="es-MX"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Estufas u hornos de gas.</a:t>
            </a:r>
            <a:endParaRPr kumimoji="0" lang="es-MX"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00050" algn="l"/>
                <a:tab pos="457200" algn="l"/>
                <a:tab pos="971550" algn="l"/>
                <a:tab pos="12573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Circuitos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modulares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endParaRPr kumimoji="0" lang="es-MX"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00050" algn="l"/>
                <a:tab pos="457200" algn="l"/>
                <a:tab pos="971550" algn="l"/>
                <a:tab pos="12573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Textiles,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confección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y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calzado</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TotalTime>
  <Words>1084</Words>
  <Application>Microsoft Office PowerPoint</Application>
  <PresentationFormat>Presentación en pantalla (4:3)</PresentationFormat>
  <Paragraphs>124</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Luis Baez</dc:creator>
  <cp:lastModifiedBy>Luis Baez</cp:lastModifiedBy>
  <cp:revision>53</cp:revision>
  <dcterms:created xsi:type="dcterms:W3CDTF">2009-07-07T05:42:23Z</dcterms:created>
  <dcterms:modified xsi:type="dcterms:W3CDTF">2011-05-19T18:09:09Z</dcterms:modified>
</cp:coreProperties>
</file>